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 id="2147483667" r:id="rId5"/>
  </p:sldMasterIdLst>
  <p:notesMasterIdLst>
    <p:notesMasterId r:id="rId47"/>
  </p:notesMasterIdLst>
  <p:handoutMasterIdLst>
    <p:handoutMasterId r:id="rId48"/>
  </p:handoutMasterIdLst>
  <p:sldIdLst>
    <p:sldId id="256" r:id="rId6"/>
    <p:sldId id="412" r:id="rId7"/>
    <p:sldId id="637" r:id="rId8"/>
    <p:sldId id="622" r:id="rId9"/>
    <p:sldId id="640" r:id="rId10"/>
    <p:sldId id="627" r:id="rId11"/>
    <p:sldId id="641" r:id="rId12"/>
    <p:sldId id="629" r:id="rId13"/>
    <p:sldId id="630" r:id="rId14"/>
    <p:sldId id="631" r:id="rId15"/>
    <p:sldId id="594" r:id="rId16"/>
    <p:sldId id="271" r:id="rId17"/>
    <p:sldId id="406" r:id="rId18"/>
    <p:sldId id="644" r:id="rId19"/>
    <p:sldId id="410" r:id="rId20"/>
    <p:sldId id="590" r:id="rId21"/>
    <p:sldId id="404" r:id="rId22"/>
    <p:sldId id="292" r:id="rId23"/>
    <p:sldId id="591" r:id="rId24"/>
    <p:sldId id="593" r:id="rId25"/>
    <p:sldId id="595" r:id="rId26"/>
    <p:sldId id="413" r:id="rId27"/>
    <p:sldId id="411" r:id="rId28"/>
    <p:sldId id="414" r:id="rId29"/>
    <p:sldId id="598" r:id="rId30"/>
    <p:sldId id="642" r:id="rId31"/>
    <p:sldId id="605" r:id="rId32"/>
    <p:sldId id="415" r:id="rId33"/>
    <p:sldId id="597" r:id="rId34"/>
    <p:sldId id="599" r:id="rId35"/>
    <p:sldId id="643" r:id="rId36"/>
    <p:sldId id="606" r:id="rId37"/>
    <p:sldId id="632" r:id="rId38"/>
    <p:sldId id="607" r:id="rId39"/>
    <p:sldId id="604" r:id="rId40"/>
    <p:sldId id="589" r:id="rId41"/>
    <p:sldId id="602" r:id="rId42"/>
    <p:sldId id="280" r:id="rId43"/>
    <p:sldId id="405" r:id="rId44"/>
    <p:sldId id="395" r:id="rId45"/>
    <p:sldId id="40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ection>
        <p14:section name="Design, Morph, Annotate, Work Together, Tell Me" id="{B9B51309-D148-4332-87C2-07BE32FBCA3B}">
          <p14:sldIdLst>
            <p14:sldId id="256"/>
            <p14:sldId id="412"/>
            <p14:sldId id="637"/>
            <p14:sldId id="622"/>
            <p14:sldId id="640"/>
            <p14:sldId id="627"/>
            <p14:sldId id="641"/>
            <p14:sldId id="629"/>
            <p14:sldId id="630"/>
            <p14:sldId id="631"/>
            <p14:sldId id="594"/>
            <p14:sldId id="271"/>
            <p14:sldId id="406"/>
            <p14:sldId id="644"/>
            <p14:sldId id="410"/>
            <p14:sldId id="590"/>
            <p14:sldId id="404"/>
            <p14:sldId id="292"/>
            <p14:sldId id="591"/>
            <p14:sldId id="593"/>
            <p14:sldId id="595"/>
            <p14:sldId id="413"/>
            <p14:sldId id="411"/>
            <p14:sldId id="414"/>
            <p14:sldId id="598"/>
            <p14:sldId id="642"/>
            <p14:sldId id="605"/>
            <p14:sldId id="415"/>
            <p14:sldId id="597"/>
            <p14:sldId id="599"/>
            <p14:sldId id="643"/>
            <p14:sldId id="606"/>
            <p14:sldId id="632"/>
            <p14:sldId id="607"/>
            <p14:sldId id="604"/>
            <p14:sldId id="589"/>
            <p14:sldId id="602"/>
            <p14:sldId id="280"/>
            <p14:sldId id="405"/>
            <p14:sldId id="395"/>
            <p14:sldId id="40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8512FB-FD95-457C-9CDD-3C8A3A8D45EA}" v="1" dt="2023-02-24T14:04:22.3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241" autoAdjust="0"/>
  </p:normalViewPr>
  <p:slideViewPr>
    <p:cSldViewPr snapToGrid="0">
      <p:cViewPr varScale="1">
        <p:scale>
          <a:sx n="110" d="100"/>
          <a:sy n="110" d="100"/>
        </p:scale>
        <p:origin x="438"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CBCFD8-899E-4EEF-8EED-C7D858497EB1}" type="doc">
      <dgm:prSet loTypeId="urn:microsoft.com/office/officeart/2005/8/layout/process1" loCatId="process" qsTypeId="urn:microsoft.com/office/officeart/2005/8/quickstyle/simple1" qsCatId="simple" csTypeId="urn:microsoft.com/office/officeart/2005/8/colors/accent2_2" csCatId="accent2" phldr="1"/>
      <dgm:spPr/>
    </dgm:pt>
    <dgm:pt modelId="{5C9514ED-8040-4CAB-9996-FB9DA50365CF}">
      <dgm:prSet phldrT="[Text]"/>
      <dgm:spPr/>
      <dgm:t>
        <a:bodyPr/>
        <a:lstStyle/>
        <a:p>
          <a:r>
            <a:rPr lang="en-US" dirty="0"/>
            <a:t>Strategic Plan 2024-2027</a:t>
          </a:r>
        </a:p>
      </dgm:t>
    </dgm:pt>
    <dgm:pt modelId="{EEB8D41B-2D38-4FF6-9B60-7267735045BB}" type="parTrans" cxnId="{381B238E-2A39-4222-82BA-E56AED3A6D6B}">
      <dgm:prSet/>
      <dgm:spPr/>
      <dgm:t>
        <a:bodyPr/>
        <a:lstStyle/>
        <a:p>
          <a:endParaRPr lang="en-US"/>
        </a:p>
      </dgm:t>
    </dgm:pt>
    <dgm:pt modelId="{1333ECF0-A6F6-4657-81A6-4F244B167C17}" type="sibTrans" cxnId="{381B238E-2A39-4222-82BA-E56AED3A6D6B}">
      <dgm:prSet/>
      <dgm:spPr/>
      <dgm:t>
        <a:bodyPr/>
        <a:lstStyle/>
        <a:p>
          <a:endParaRPr lang="en-US"/>
        </a:p>
      </dgm:t>
    </dgm:pt>
    <dgm:pt modelId="{E27ED50E-CAFB-4F4A-A068-2EC62388407C}">
      <dgm:prSet phldrT="[Text]"/>
      <dgm:spPr/>
      <dgm:t>
        <a:bodyPr/>
        <a:lstStyle/>
        <a:p>
          <a:r>
            <a:rPr lang="en-US" dirty="0"/>
            <a:t>Operating Plan 2024-2027</a:t>
          </a:r>
        </a:p>
      </dgm:t>
    </dgm:pt>
    <dgm:pt modelId="{A201F202-D2A7-40E3-A88A-A29258304349}" type="parTrans" cxnId="{FDF72CD0-454B-45D1-A49E-8942FDE20102}">
      <dgm:prSet/>
      <dgm:spPr/>
      <dgm:t>
        <a:bodyPr/>
        <a:lstStyle/>
        <a:p>
          <a:endParaRPr lang="en-US"/>
        </a:p>
      </dgm:t>
    </dgm:pt>
    <dgm:pt modelId="{DB86375D-2E02-430F-B7F3-2C58A13DD1BE}" type="sibTrans" cxnId="{FDF72CD0-454B-45D1-A49E-8942FDE20102}">
      <dgm:prSet/>
      <dgm:spPr/>
      <dgm:t>
        <a:bodyPr/>
        <a:lstStyle/>
        <a:p>
          <a:endParaRPr lang="en-US"/>
        </a:p>
      </dgm:t>
    </dgm:pt>
    <dgm:pt modelId="{11A123C9-E977-4382-A868-72B81470686F}">
      <dgm:prSet phldrT="[Text]"/>
      <dgm:spPr/>
      <dgm:t>
        <a:bodyPr/>
        <a:lstStyle/>
        <a:p>
          <a:r>
            <a:rPr lang="en-US" dirty="0"/>
            <a:t>Maximum Expenditures</a:t>
          </a:r>
        </a:p>
      </dgm:t>
    </dgm:pt>
    <dgm:pt modelId="{4325D5FB-C5FE-460A-BCCA-EAFB28EFCC3C}" type="parTrans" cxnId="{713D560E-366B-4842-BC3A-872B57D32C17}">
      <dgm:prSet/>
      <dgm:spPr/>
      <dgm:t>
        <a:bodyPr/>
        <a:lstStyle/>
        <a:p>
          <a:endParaRPr lang="en-US"/>
        </a:p>
      </dgm:t>
    </dgm:pt>
    <dgm:pt modelId="{DFE68FD1-A5BD-43E7-81A7-290577022273}" type="sibTrans" cxnId="{713D560E-366B-4842-BC3A-872B57D32C17}">
      <dgm:prSet/>
      <dgm:spPr/>
      <dgm:t>
        <a:bodyPr/>
        <a:lstStyle/>
        <a:p>
          <a:endParaRPr lang="en-US"/>
        </a:p>
      </dgm:t>
    </dgm:pt>
    <dgm:pt modelId="{C14A9470-D396-4A5E-B826-6A57037A45CF}" type="pres">
      <dgm:prSet presAssocID="{4ECBCFD8-899E-4EEF-8EED-C7D858497EB1}" presName="Name0" presStyleCnt="0">
        <dgm:presLayoutVars>
          <dgm:dir/>
          <dgm:resizeHandles val="exact"/>
        </dgm:presLayoutVars>
      </dgm:prSet>
      <dgm:spPr/>
    </dgm:pt>
    <dgm:pt modelId="{7072B37B-E89D-43D9-97BC-D181B2BD3A08}" type="pres">
      <dgm:prSet presAssocID="{5C9514ED-8040-4CAB-9996-FB9DA50365CF}" presName="node" presStyleLbl="node1" presStyleIdx="0" presStyleCnt="3">
        <dgm:presLayoutVars>
          <dgm:bulletEnabled val="1"/>
        </dgm:presLayoutVars>
      </dgm:prSet>
      <dgm:spPr/>
    </dgm:pt>
    <dgm:pt modelId="{5A605B9A-6A2B-4006-899C-1784D9752904}" type="pres">
      <dgm:prSet presAssocID="{1333ECF0-A6F6-4657-81A6-4F244B167C17}" presName="sibTrans" presStyleLbl="sibTrans2D1" presStyleIdx="0" presStyleCnt="2"/>
      <dgm:spPr/>
    </dgm:pt>
    <dgm:pt modelId="{BF6C0D18-314B-4532-908D-34CC234DC8EB}" type="pres">
      <dgm:prSet presAssocID="{1333ECF0-A6F6-4657-81A6-4F244B167C17}" presName="connectorText" presStyleLbl="sibTrans2D1" presStyleIdx="0" presStyleCnt="2"/>
      <dgm:spPr/>
    </dgm:pt>
    <dgm:pt modelId="{49E9B5AD-2F81-4451-9145-236A6ECC4774}" type="pres">
      <dgm:prSet presAssocID="{E27ED50E-CAFB-4F4A-A068-2EC62388407C}" presName="node" presStyleLbl="node1" presStyleIdx="1" presStyleCnt="3">
        <dgm:presLayoutVars>
          <dgm:bulletEnabled val="1"/>
        </dgm:presLayoutVars>
      </dgm:prSet>
      <dgm:spPr/>
    </dgm:pt>
    <dgm:pt modelId="{61338DEA-862C-455D-B104-23BC78375CBE}" type="pres">
      <dgm:prSet presAssocID="{DB86375D-2E02-430F-B7F3-2C58A13DD1BE}" presName="sibTrans" presStyleLbl="sibTrans2D1" presStyleIdx="1" presStyleCnt="2"/>
      <dgm:spPr/>
    </dgm:pt>
    <dgm:pt modelId="{7A5DA3FA-2553-4502-8CEA-0E7D61E9B378}" type="pres">
      <dgm:prSet presAssocID="{DB86375D-2E02-430F-B7F3-2C58A13DD1BE}" presName="connectorText" presStyleLbl="sibTrans2D1" presStyleIdx="1" presStyleCnt="2"/>
      <dgm:spPr/>
    </dgm:pt>
    <dgm:pt modelId="{4B85F7D9-CC85-4DE9-8802-5F1877F65BC5}" type="pres">
      <dgm:prSet presAssocID="{11A123C9-E977-4382-A868-72B81470686F}" presName="node" presStyleLbl="node1" presStyleIdx="2" presStyleCnt="3">
        <dgm:presLayoutVars>
          <dgm:bulletEnabled val="1"/>
        </dgm:presLayoutVars>
      </dgm:prSet>
      <dgm:spPr/>
    </dgm:pt>
  </dgm:ptLst>
  <dgm:cxnLst>
    <dgm:cxn modelId="{713D560E-366B-4842-BC3A-872B57D32C17}" srcId="{4ECBCFD8-899E-4EEF-8EED-C7D858497EB1}" destId="{11A123C9-E977-4382-A868-72B81470686F}" srcOrd="2" destOrd="0" parTransId="{4325D5FB-C5FE-460A-BCCA-EAFB28EFCC3C}" sibTransId="{DFE68FD1-A5BD-43E7-81A7-290577022273}"/>
    <dgm:cxn modelId="{65F06027-5339-4692-BB2B-561794E390AF}" type="presOf" srcId="{1333ECF0-A6F6-4657-81A6-4F244B167C17}" destId="{BF6C0D18-314B-4532-908D-34CC234DC8EB}" srcOrd="1" destOrd="0" presId="urn:microsoft.com/office/officeart/2005/8/layout/process1"/>
    <dgm:cxn modelId="{27348140-60B8-4295-908C-7EEC4A95928D}" type="presOf" srcId="{5C9514ED-8040-4CAB-9996-FB9DA50365CF}" destId="{7072B37B-E89D-43D9-97BC-D181B2BD3A08}" srcOrd="0" destOrd="0" presId="urn:microsoft.com/office/officeart/2005/8/layout/process1"/>
    <dgm:cxn modelId="{8FC0EE50-88BD-461A-8EEE-D0BC36C8A60B}" type="presOf" srcId="{1333ECF0-A6F6-4657-81A6-4F244B167C17}" destId="{5A605B9A-6A2B-4006-899C-1784D9752904}" srcOrd="0" destOrd="0" presId="urn:microsoft.com/office/officeart/2005/8/layout/process1"/>
    <dgm:cxn modelId="{7264D572-4766-4522-B64C-B987CF4B63CC}" type="presOf" srcId="{E27ED50E-CAFB-4F4A-A068-2EC62388407C}" destId="{49E9B5AD-2F81-4451-9145-236A6ECC4774}" srcOrd="0" destOrd="0" presId="urn:microsoft.com/office/officeart/2005/8/layout/process1"/>
    <dgm:cxn modelId="{B7B7E678-9185-4077-8F6F-0979D5B79691}" type="presOf" srcId="{4ECBCFD8-899E-4EEF-8EED-C7D858497EB1}" destId="{C14A9470-D396-4A5E-B826-6A57037A45CF}" srcOrd="0" destOrd="0" presId="urn:microsoft.com/office/officeart/2005/8/layout/process1"/>
    <dgm:cxn modelId="{381B238E-2A39-4222-82BA-E56AED3A6D6B}" srcId="{4ECBCFD8-899E-4EEF-8EED-C7D858497EB1}" destId="{5C9514ED-8040-4CAB-9996-FB9DA50365CF}" srcOrd="0" destOrd="0" parTransId="{EEB8D41B-2D38-4FF6-9B60-7267735045BB}" sibTransId="{1333ECF0-A6F6-4657-81A6-4F244B167C17}"/>
    <dgm:cxn modelId="{FDF72CD0-454B-45D1-A49E-8942FDE20102}" srcId="{4ECBCFD8-899E-4EEF-8EED-C7D858497EB1}" destId="{E27ED50E-CAFB-4F4A-A068-2EC62388407C}" srcOrd="1" destOrd="0" parTransId="{A201F202-D2A7-40E3-A88A-A29258304349}" sibTransId="{DB86375D-2E02-430F-B7F3-2C58A13DD1BE}"/>
    <dgm:cxn modelId="{2EB5B5E4-E1D8-4A2A-9501-240021ABDF83}" type="presOf" srcId="{DB86375D-2E02-430F-B7F3-2C58A13DD1BE}" destId="{61338DEA-862C-455D-B104-23BC78375CBE}" srcOrd="0" destOrd="0" presId="urn:microsoft.com/office/officeart/2005/8/layout/process1"/>
    <dgm:cxn modelId="{0B14DFE6-C72E-4B17-9F69-9400BF78633A}" type="presOf" srcId="{DB86375D-2E02-430F-B7F3-2C58A13DD1BE}" destId="{7A5DA3FA-2553-4502-8CEA-0E7D61E9B378}" srcOrd="1" destOrd="0" presId="urn:microsoft.com/office/officeart/2005/8/layout/process1"/>
    <dgm:cxn modelId="{9A0CC2FB-39D8-44A1-A232-38CC148C614E}" type="presOf" srcId="{11A123C9-E977-4382-A868-72B81470686F}" destId="{4B85F7D9-CC85-4DE9-8802-5F1877F65BC5}" srcOrd="0" destOrd="0" presId="urn:microsoft.com/office/officeart/2005/8/layout/process1"/>
    <dgm:cxn modelId="{F83C5523-A992-4DFA-B0AE-8E645046A8AD}" type="presParOf" srcId="{C14A9470-D396-4A5E-B826-6A57037A45CF}" destId="{7072B37B-E89D-43D9-97BC-D181B2BD3A08}" srcOrd="0" destOrd="0" presId="urn:microsoft.com/office/officeart/2005/8/layout/process1"/>
    <dgm:cxn modelId="{5ED6110D-444D-4210-B3AB-85450A7B5E4C}" type="presParOf" srcId="{C14A9470-D396-4A5E-B826-6A57037A45CF}" destId="{5A605B9A-6A2B-4006-899C-1784D9752904}" srcOrd="1" destOrd="0" presId="urn:microsoft.com/office/officeart/2005/8/layout/process1"/>
    <dgm:cxn modelId="{407C3912-93D0-47B9-B3C1-0C0A9F12E1B1}" type="presParOf" srcId="{5A605B9A-6A2B-4006-899C-1784D9752904}" destId="{BF6C0D18-314B-4532-908D-34CC234DC8EB}" srcOrd="0" destOrd="0" presId="urn:microsoft.com/office/officeart/2005/8/layout/process1"/>
    <dgm:cxn modelId="{A5C547F1-DEDA-4413-B065-41692BB9FAD2}" type="presParOf" srcId="{C14A9470-D396-4A5E-B826-6A57037A45CF}" destId="{49E9B5AD-2F81-4451-9145-236A6ECC4774}" srcOrd="2" destOrd="0" presId="urn:microsoft.com/office/officeart/2005/8/layout/process1"/>
    <dgm:cxn modelId="{26A563A3-F8CE-44BA-B4FF-2E44FBC57729}" type="presParOf" srcId="{C14A9470-D396-4A5E-B826-6A57037A45CF}" destId="{61338DEA-862C-455D-B104-23BC78375CBE}" srcOrd="3" destOrd="0" presId="urn:microsoft.com/office/officeart/2005/8/layout/process1"/>
    <dgm:cxn modelId="{7E51A059-3DEB-41B7-89ED-ACE3581B9D71}" type="presParOf" srcId="{61338DEA-862C-455D-B104-23BC78375CBE}" destId="{7A5DA3FA-2553-4502-8CEA-0E7D61E9B378}" srcOrd="0" destOrd="0" presId="urn:microsoft.com/office/officeart/2005/8/layout/process1"/>
    <dgm:cxn modelId="{A3CF49C9-3C32-4F06-85CF-EE56131FC6F8}" type="presParOf" srcId="{C14A9470-D396-4A5E-B826-6A57037A45CF}" destId="{4B85F7D9-CC85-4DE9-8802-5F1877F65BC5}"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2B37B-E89D-43D9-97BC-D181B2BD3A08}">
      <dsp:nvSpPr>
        <dsp:cNvPr id="0" name=""/>
        <dsp:cNvSpPr/>
      </dsp:nvSpPr>
      <dsp:spPr>
        <a:xfrm>
          <a:off x="7143" y="104859"/>
          <a:ext cx="2135187" cy="128111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Strategic Plan 2024-2027</a:t>
          </a:r>
        </a:p>
      </dsp:txBody>
      <dsp:txXfrm>
        <a:off x="44665" y="142381"/>
        <a:ext cx="2060143" cy="1206068"/>
      </dsp:txXfrm>
    </dsp:sp>
    <dsp:sp modelId="{5A605B9A-6A2B-4006-899C-1784D9752904}">
      <dsp:nvSpPr>
        <dsp:cNvPr id="0" name=""/>
        <dsp:cNvSpPr/>
      </dsp:nvSpPr>
      <dsp:spPr>
        <a:xfrm>
          <a:off x="2355850" y="480652"/>
          <a:ext cx="452659" cy="52952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355850" y="586557"/>
        <a:ext cx="316861" cy="317716"/>
      </dsp:txXfrm>
    </dsp:sp>
    <dsp:sp modelId="{49E9B5AD-2F81-4451-9145-236A6ECC4774}">
      <dsp:nvSpPr>
        <dsp:cNvPr id="0" name=""/>
        <dsp:cNvSpPr/>
      </dsp:nvSpPr>
      <dsp:spPr>
        <a:xfrm>
          <a:off x="2996406" y="104859"/>
          <a:ext cx="2135187" cy="128111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Operating Plan 2024-2027</a:t>
          </a:r>
        </a:p>
      </dsp:txBody>
      <dsp:txXfrm>
        <a:off x="3033928" y="142381"/>
        <a:ext cx="2060143" cy="1206068"/>
      </dsp:txXfrm>
    </dsp:sp>
    <dsp:sp modelId="{61338DEA-862C-455D-B104-23BC78375CBE}">
      <dsp:nvSpPr>
        <dsp:cNvPr id="0" name=""/>
        <dsp:cNvSpPr/>
      </dsp:nvSpPr>
      <dsp:spPr>
        <a:xfrm>
          <a:off x="5345112" y="480652"/>
          <a:ext cx="452659" cy="52952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345112" y="586557"/>
        <a:ext cx="316861" cy="317716"/>
      </dsp:txXfrm>
    </dsp:sp>
    <dsp:sp modelId="{4B85F7D9-CC85-4DE9-8802-5F1877F65BC5}">
      <dsp:nvSpPr>
        <dsp:cNvPr id="0" name=""/>
        <dsp:cNvSpPr/>
      </dsp:nvSpPr>
      <dsp:spPr>
        <a:xfrm>
          <a:off x="5985668" y="104859"/>
          <a:ext cx="2135187" cy="128111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Maximum Expenditures</a:t>
          </a:r>
        </a:p>
      </dsp:txBody>
      <dsp:txXfrm>
        <a:off x="6023190" y="142381"/>
        <a:ext cx="2060143" cy="120606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t>2/24/2023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2/24/2023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998314-0968-4491-BDBD-45E0D0F60B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0169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998314-0968-4491-BDBD-45E0D0F60B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5283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998314-0968-4491-BDBD-45E0D0F60B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3193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998314-0968-4491-BDBD-45E0D0F60B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5966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998314-0968-4491-BDBD-45E0D0F60B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1827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998314-0968-4491-BDBD-45E0D0F60B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9339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998314-0968-4491-BDBD-45E0D0F60B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4212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998314-0968-4491-BDBD-45E0D0F60B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8739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998314-0968-4491-BDBD-45E0D0F60B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2814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1854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C26E5-5809-44AE-9DF9-14C4724D706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8DA4B8-226D-4FCE-9DF1-48270A5C33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DBB3F3-3E98-423B-8FF9-06DA730888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B9C31C4-7D03-47B8-BCD6-5074F03CFB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6343A0-DFE6-4653-809D-546DE401AE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90B10FD-D961-4089-ABBB-8EF99CC5A555}"/>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62B31665-C994-4FBD-B7A1-EA1B0AAABD0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10E514D-C3B8-4DAE-B2DB-CA921BD510A0}"/>
              </a:ext>
            </a:extLst>
          </p:cNvPr>
          <p:cNvSpPr>
            <a:spLocks noGrp="1"/>
          </p:cNvSpPr>
          <p:nvPr>
            <p:ph type="sldNum" sz="quarter" idx="12"/>
          </p:nvPr>
        </p:nvSpPr>
        <p:spPr/>
        <p:txBody>
          <a:bodyPr/>
          <a:lstStyle/>
          <a:p>
            <a:fld id="{F966D8DB-6457-4B9B-9958-7C11975F88BF}" type="slidenum">
              <a:rPr lang="en-GB" smtClean="0"/>
              <a:t>‹#›</a:t>
            </a:fld>
            <a:endParaRPr lang="en-GB"/>
          </a:p>
        </p:txBody>
      </p:sp>
    </p:spTree>
    <p:extLst>
      <p:ext uri="{BB962C8B-B14F-4D97-AF65-F5344CB8AC3E}">
        <p14:creationId xmlns:p14="http://schemas.microsoft.com/office/powerpoint/2010/main" val="3679472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244FA-B62F-49A9-8CA5-26A9A4AF8DB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EF313FD-E5C9-4830-98D8-2A6F9749DE7F}"/>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4BB14312-26D1-4359-94AD-9F36830E808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211BC28-20B3-4AD0-87D1-EE9C64FAAE65}"/>
              </a:ext>
            </a:extLst>
          </p:cNvPr>
          <p:cNvSpPr>
            <a:spLocks noGrp="1"/>
          </p:cNvSpPr>
          <p:nvPr>
            <p:ph type="sldNum" sz="quarter" idx="12"/>
          </p:nvPr>
        </p:nvSpPr>
        <p:spPr/>
        <p:txBody>
          <a:bodyPr/>
          <a:lstStyle/>
          <a:p>
            <a:fld id="{F966D8DB-6457-4B9B-9958-7C11975F88BF}" type="slidenum">
              <a:rPr lang="en-GB" smtClean="0"/>
              <a:t>‹#›</a:t>
            </a:fld>
            <a:endParaRPr lang="en-GB"/>
          </a:p>
        </p:txBody>
      </p:sp>
    </p:spTree>
    <p:extLst>
      <p:ext uri="{BB962C8B-B14F-4D97-AF65-F5344CB8AC3E}">
        <p14:creationId xmlns:p14="http://schemas.microsoft.com/office/powerpoint/2010/main" val="1788666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9A1AC9-F8F7-442E-8027-ACF830D72B66}"/>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FFD82686-7E8E-4B15-AAC7-7C6C30EB58F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EFC5C2B-96D9-46E2-84CB-AE79F50DADE5}"/>
              </a:ext>
            </a:extLst>
          </p:cNvPr>
          <p:cNvSpPr>
            <a:spLocks noGrp="1"/>
          </p:cNvSpPr>
          <p:nvPr>
            <p:ph type="sldNum" sz="quarter" idx="12"/>
          </p:nvPr>
        </p:nvSpPr>
        <p:spPr/>
        <p:txBody>
          <a:bodyPr/>
          <a:lstStyle/>
          <a:p>
            <a:fld id="{F966D8DB-6457-4B9B-9958-7C11975F88BF}" type="slidenum">
              <a:rPr lang="en-GB" smtClean="0"/>
              <a:t>‹#›</a:t>
            </a:fld>
            <a:endParaRPr lang="en-GB"/>
          </a:p>
        </p:txBody>
      </p:sp>
    </p:spTree>
    <p:extLst>
      <p:ext uri="{BB962C8B-B14F-4D97-AF65-F5344CB8AC3E}">
        <p14:creationId xmlns:p14="http://schemas.microsoft.com/office/powerpoint/2010/main" val="1105832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B3FDC-15DB-4CAD-B929-2D6B0024D6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1D9E098-8920-4F1F-B836-136BCF8D48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5AD833D-015C-4E2D-96C8-91C8CCB360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95ABC3-90A0-4CA1-99DB-A0B1E8A5979B}"/>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5A013821-BF6B-41EA-828A-324865BB41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4E0207-8CC7-4C07-8B26-B7AD00A3AA3C}"/>
              </a:ext>
            </a:extLst>
          </p:cNvPr>
          <p:cNvSpPr>
            <a:spLocks noGrp="1"/>
          </p:cNvSpPr>
          <p:nvPr>
            <p:ph type="sldNum" sz="quarter" idx="12"/>
          </p:nvPr>
        </p:nvSpPr>
        <p:spPr/>
        <p:txBody>
          <a:bodyPr/>
          <a:lstStyle/>
          <a:p>
            <a:fld id="{F966D8DB-6457-4B9B-9958-7C11975F88BF}" type="slidenum">
              <a:rPr lang="en-GB" smtClean="0"/>
              <a:t>‹#›</a:t>
            </a:fld>
            <a:endParaRPr lang="en-GB"/>
          </a:p>
        </p:txBody>
      </p:sp>
    </p:spTree>
    <p:extLst>
      <p:ext uri="{BB962C8B-B14F-4D97-AF65-F5344CB8AC3E}">
        <p14:creationId xmlns:p14="http://schemas.microsoft.com/office/powerpoint/2010/main" val="370070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0F7A6-7B16-4629-A833-F9A13932E1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88E2389-6F2A-46A7-BBCE-0B4FD1A0B1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F2013E4-CF07-47A8-B4C0-FE1EB6C7CB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B01C93-4018-427F-990B-885E59A9255C}"/>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CAC742CA-2255-4185-92B2-2F567F04D8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7563E6-4B36-4AB5-89CF-0DE5B9B91A32}"/>
              </a:ext>
            </a:extLst>
          </p:cNvPr>
          <p:cNvSpPr>
            <a:spLocks noGrp="1"/>
          </p:cNvSpPr>
          <p:nvPr>
            <p:ph type="sldNum" sz="quarter" idx="12"/>
          </p:nvPr>
        </p:nvSpPr>
        <p:spPr/>
        <p:txBody>
          <a:bodyPr/>
          <a:lstStyle/>
          <a:p>
            <a:fld id="{F966D8DB-6457-4B9B-9958-7C11975F88BF}" type="slidenum">
              <a:rPr lang="en-GB" smtClean="0"/>
              <a:t>‹#›</a:t>
            </a:fld>
            <a:endParaRPr lang="en-GB"/>
          </a:p>
        </p:txBody>
      </p:sp>
    </p:spTree>
    <p:extLst>
      <p:ext uri="{BB962C8B-B14F-4D97-AF65-F5344CB8AC3E}">
        <p14:creationId xmlns:p14="http://schemas.microsoft.com/office/powerpoint/2010/main" val="3732223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D27AF-BD7D-4D11-8F86-92F15DA08F8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77AC10-29A6-4BE2-8649-5C53646B58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957033-418C-4C6D-A8C1-C7DF290BA656}"/>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E74EA58-6FF9-45C0-BC65-47D3BF097C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7E494C-FA85-46D0-BAA2-FFCCD07B9655}"/>
              </a:ext>
            </a:extLst>
          </p:cNvPr>
          <p:cNvSpPr>
            <a:spLocks noGrp="1"/>
          </p:cNvSpPr>
          <p:nvPr>
            <p:ph type="sldNum" sz="quarter" idx="12"/>
          </p:nvPr>
        </p:nvSpPr>
        <p:spPr/>
        <p:txBody>
          <a:bodyPr/>
          <a:lstStyle/>
          <a:p>
            <a:fld id="{F966D8DB-6457-4B9B-9958-7C11975F88BF}" type="slidenum">
              <a:rPr lang="en-GB" smtClean="0"/>
              <a:t>‹#›</a:t>
            </a:fld>
            <a:endParaRPr lang="en-GB"/>
          </a:p>
        </p:txBody>
      </p:sp>
    </p:spTree>
    <p:extLst>
      <p:ext uri="{BB962C8B-B14F-4D97-AF65-F5344CB8AC3E}">
        <p14:creationId xmlns:p14="http://schemas.microsoft.com/office/powerpoint/2010/main" val="2724565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1E282C-764B-446C-9268-41E3E9768C1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83C099-4CA8-4B7B-A042-8A2D55CAE0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3FBFC0-7127-4C6C-A01D-89B7E6CC13B3}"/>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FF10E46A-BF75-4044-A058-DC9CD502A1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62F78E-F142-4CAE-A2BC-6DAABA18CCA8}"/>
              </a:ext>
            </a:extLst>
          </p:cNvPr>
          <p:cNvSpPr>
            <a:spLocks noGrp="1"/>
          </p:cNvSpPr>
          <p:nvPr>
            <p:ph type="sldNum" sz="quarter" idx="12"/>
          </p:nvPr>
        </p:nvSpPr>
        <p:spPr/>
        <p:txBody>
          <a:bodyPr/>
          <a:lstStyle/>
          <a:p>
            <a:fld id="{F966D8DB-6457-4B9B-9958-7C11975F88BF}" type="slidenum">
              <a:rPr lang="en-GB" smtClean="0"/>
              <a:t>‹#›</a:t>
            </a:fld>
            <a:endParaRPr lang="en-GB"/>
          </a:p>
        </p:txBody>
      </p:sp>
    </p:spTree>
    <p:extLst>
      <p:ext uri="{BB962C8B-B14F-4D97-AF65-F5344CB8AC3E}">
        <p14:creationId xmlns:p14="http://schemas.microsoft.com/office/powerpoint/2010/main" val="3861705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val="133565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008955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B317A-EE51-4F62-8A2D-4B73BD5FB0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402DBF7-DABC-4D74-9DEB-4EC4120096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FA00BF-2393-4121-BB3E-7FAFC2DBDA1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A6033304-E9EC-4479-9E1B-9388B17D8F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C6AAA6-C74B-49B6-B866-B50F841FA6C8}"/>
              </a:ext>
            </a:extLst>
          </p:cNvPr>
          <p:cNvSpPr>
            <a:spLocks noGrp="1"/>
          </p:cNvSpPr>
          <p:nvPr>
            <p:ph type="sldNum" sz="quarter" idx="12"/>
          </p:nvPr>
        </p:nvSpPr>
        <p:spPr/>
        <p:txBody>
          <a:bodyPr/>
          <a:lstStyle/>
          <a:p>
            <a:fld id="{F966D8DB-6457-4B9B-9958-7C11975F88BF}" type="slidenum">
              <a:rPr lang="en-GB" smtClean="0"/>
              <a:t>‹#›</a:t>
            </a:fld>
            <a:endParaRPr lang="en-GB"/>
          </a:p>
        </p:txBody>
      </p:sp>
    </p:spTree>
    <p:extLst>
      <p:ext uri="{BB962C8B-B14F-4D97-AF65-F5344CB8AC3E}">
        <p14:creationId xmlns:p14="http://schemas.microsoft.com/office/powerpoint/2010/main" val="3519605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4D13A-3A79-4A28-9C2F-6F289F87BB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4D2CE29-AEEB-43E0-B1A7-87031C879D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9A182AA-0396-42D1-835A-B02CC126A33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50D08B93-1715-4120-B69D-AEB70758C8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7217FA-EB91-44A8-8427-BE015B6FEE93}"/>
              </a:ext>
            </a:extLst>
          </p:cNvPr>
          <p:cNvSpPr>
            <a:spLocks noGrp="1"/>
          </p:cNvSpPr>
          <p:nvPr>
            <p:ph type="sldNum" sz="quarter" idx="12"/>
          </p:nvPr>
        </p:nvSpPr>
        <p:spPr/>
        <p:txBody>
          <a:bodyPr/>
          <a:lstStyle/>
          <a:p>
            <a:fld id="{F966D8DB-6457-4B9B-9958-7C11975F88BF}" type="slidenum">
              <a:rPr lang="en-GB" smtClean="0"/>
              <a:t>‹#›</a:t>
            </a:fld>
            <a:endParaRPr lang="en-GB"/>
          </a:p>
        </p:txBody>
      </p:sp>
    </p:spTree>
    <p:extLst>
      <p:ext uri="{BB962C8B-B14F-4D97-AF65-F5344CB8AC3E}">
        <p14:creationId xmlns:p14="http://schemas.microsoft.com/office/powerpoint/2010/main" val="3290175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B317A-EE51-4F62-8A2D-4B73BD5FB0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402DBF7-DABC-4D74-9DEB-4EC4120096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FA00BF-2393-4121-BB3E-7FAFC2DBDA1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A6033304-E9EC-4479-9E1B-9388B17D8F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C6AAA6-C74B-49B6-B866-B50F841FA6C8}"/>
              </a:ext>
            </a:extLst>
          </p:cNvPr>
          <p:cNvSpPr>
            <a:spLocks noGrp="1"/>
          </p:cNvSpPr>
          <p:nvPr>
            <p:ph type="sldNum" sz="quarter" idx="12"/>
          </p:nvPr>
        </p:nvSpPr>
        <p:spPr/>
        <p:txBody>
          <a:bodyPr/>
          <a:lstStyle/>
          <a:p>
            <a:fld id="{F966D8DB-6457-4B9B-9958-7C11975F88BF}" type="slidenum">
              <a:rPr lang="en-GB" smtClean="0"/>
              <a:t>‹#›</a:t>
            </a:fld>
            <a:endParaRPr lang="en-GB"/>
          </a:p>
        </p:txBody>
      </p:sp>
    </p:spTree>
    <p:extLst>
      <p:ext uri="{BB962C8B-B14F-4D97-AF65-F5344CB8AC3E}">
        <p14:creationId xmlns:p14="http://schemas.microsoft.com/office/powerpoint/2010/main" val="886048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4B55B-B0CF-47F3-ACAE-4E89C12705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EBE8EC9-520B-4C65-9CA7-FA143E123C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9F803D-99A4-4698-8A9B-938B333379D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FA0F62D0-3709-4F51-B057-F8D0A45C10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084A87-F553-4674-8510-1DBA332BF9D2}"/>
              </a:ext>
            </a:extLst>
          </p:cNvPr>
          <p:cNvSpPr>
            <a:spLocks noGrp="1"/>
          </p:cNvSpPr>
          <p:nvPr>
            <p:ph type="sldNum" sz="quarter" idx="12"/>
          </p:nvPr>
        </p:nvSpPr>
        <p:spPr/>
        <p:txBody>
          <a:bodyPr/>
          <a:lstStyle/>
          <a:p>
            <a:fld id="{F966D8DB-6457-4B9B-9958-7C11975F88BF}" type="slidenum">
              <a:rPr lang="en-GB" smtClean="0"/>
              <a:t>‹#›</a:t>
            </a:fld>
            <a:endParaRPr lang="en-GB"/>
          </a:p>
        </p:txBody>
      </p:sp>
    </p:spTree>
    <p:extLst>
      <p:ext uri="{BB962C8B-B14F-4D97-AF65-F5344CB8AC3E}">
        <p14:creationId xmlns:p14="http://schemas.microsoft.com/office/powerpoint/2010/main" val="3020586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51E78-FB0D-4870-A01B-B874F39F9BC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C3FBE7-59DE-4CD2-B41D-E90ADB258E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1B4041F-5DE1-46CC-9AA3-A463086C93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4DEACE5-D27B-4E04-B90B-E99D668A152A}"/>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93CEBA5C-C330-4C0D-9A09-25A6C66C95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8C2104-A642-4AAF-9B52-F698C09CA324}"/>
              </a:ext>
            </a:extLst>
          </p:cNvPr>
          <p:cNvSpPr>
            <a:spLocks noGrp="1"/>
          </p:cNvSpPr>
          <p:nvPr>
            <p:ph type="sldNum" sz="quarter" idx="12"/>
          </p:nvPr>
        </p:nvSpPr>
        <p:spPr/>
        <p:txBody>
          <a:bodyPr/>
          <a:lstStyle/>
          <a:p>
            <a:fld id="{F966D8DB-6457-4B9B-9958-7C11975F88BF}" type="slidenum">
              <a:rPr lang="en-GB" smtClean="0"/>
              <a:t>‹#›</a:t>
            </a:fld>
            <a:endParaRPr lang="en-GB"/>
          </a:p>
        </p:txBody>
      </p:sp>
    </p:spTree>
    <p:extLst>
      <p:ext uri="{BB962C8B-B14F-4D97-AF65-F5344CB8AC3E}">
        <p14:creationId xmlns:p14="http://schemas.microsoft.com/office/powerpoint/2010/main" val="4705245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endParaRPr lang="en-US" dirty="0"/>
          </a:p>
        </p:txBody>
      </p:sp>
      <p:sp>
        <p:nvSpPr>
          <p:cNvPr id="5"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cxnSp>
        <p:nvCxnSpPr>
          <p:cNvPr id="8" name="Straight Connector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BA3F78-916D-4122-898E-E0E6018FFE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4BF53E-4811-44A0-8980-BC528503FC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4981B5-57C0-4276-903C-A2169A3E40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3E8F0141-0FA1-43F2-A150-10B8BB25B9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3B72459-0C69-4254-A684-05F571988D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66D8DB-6457-4B9B-9958-7C11975F88BF}" type="slidenum">
              <a:rPr lang="en-GB" smtClean="0"/>
              <a:t>‹#›</a:t>
            </a:fld>
            <a:endParaRPr lang="en-GB"/>
          </a:p>
        </p:txBody>
      </p:sp>
    </p:spTree>
    <p:extLst>
      <p:ext uri="{BB962C8B-B14F-4D97-AF65-F5344CB8AC3E}">
        <p14:creationId xmlns:p14="http://schemas.microsoft.com/office/powerpoint/2010/main" val="181981113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7.png"/><Relationship Id="rId7" Type="http://schemas.openxmlformats.org/officeDocument/2006/relationships/diagramQuickStyle" Target="../diagrams/quickStyle1.xm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8.png"/><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ommunity.wmo.int/en/planning-and-monitoring/monitoring-and-evaluation"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hyperlink" Target="https://public.wmo.int/en/about-us/vision-and-mission/wmo-performance-assessment-report-2020-2021"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meetings.wmo.int/EC-76/_layouts/15/WopiFrame.aspx?sourcedoc=/EC-76/English/1.%20DRAFTS%20FOR%20DISCUSSION/EC-76-d05-MAXIMUM-EXPENDITURES-2024-2027-draft1_en.docx&amp;action=defaul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4.xml"/><Relationship Id="rId16" Type="http://schemas.openxmlformats.org/officeDocument/2006/relationships/image" Target="../media/image19.svg"/><Relationship Id="rId1" Type="http://schemas.openxmlformats.org/officeDocument/2006/relationships/slideLayout" Target="../slideLayouts/slideLayout4.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399" y="1164324"/>
            <a:ext cx="11197047" cy="2387600"/>
          </a:xfrm>
        </p:spPr>
        <p:txBody>
          <a:bodyPr anchor="ctr" anchorCtr="0">
            <a:normAutofit/>
          </a:bodyPr>
          <a:lstStyle/>
          <a:p>
            <a:r>
              <a:rPr lang="en-US" sz="4800" dirty="0">
                <a:solidFill>
                  <a:schemeClr val="bg1"/>
                </a:solidFill>
              </a:rPr>
              <a:t>Maximum Expenditures for the nineteenth Financial Period (2024-2027)</a:t>
            </a:r>
          </a:p>
        </p:txBody>
      </p:sp>
      <p:sp>
        <p:nvSpPr>
          <p:cNvPr id="3" name="Subtitle 2"/>
          <p:cNvSpPr>
            <a:spLocks noGrp="1"/>
          </p:cNvSpPr>
          <p:nvPr>
            <p:ph type="subTitle" idx="4294967295"/>
          </p:nvPr>
        </p:nvSpPr>
        <p:spPr>
          <a:xfrm>
            <a:off x="533399" y="3429000"/>
            <a:ext cx="9582736" cy="2831591"/>
          </a:xfrm>
        </p:spPr>
        <p:txBody>
          <a:bodyPr>
            <a:normAutofit/>
          </a:bodyPr>
          <a:lstStyle/>
          <a:p>
            <a:pPr marL="0" indent="0">
              <a:buNone/>
            </a:pPr>
            <a:r>
              <a:rPr lang="en-US" sz="2400" dirty="0">
                <a:solidFill>
                  <a:schemeClr val="bg1"/>
                </a:solidFill>
                <a:latin typeface="+mj-lt"/>
              </a:rPr>
              <a:t>76</a:t>
            </a:r>
            <a:r>
              <a:rPr lang="en-US" sz="2400" baseline="30000" dirty="0">
                <a:solidFill>
                  <a:schemeClr val="bg1"/>
                </a:solidFill>
                <a:latin typeface="+mj-lt"/>
              </a:rPr>
              <a:t>th</a:t>
            </a:r>
            <a:r>
              <a:rPr lang="en-US" sz="2400" dirty="0">
                <a:solidFill>
                  <a:schemeClr val="bg1"/>
                </a:solidFill>
                <a:latin typeface="+mj-lt"/>
              </a:rPr>
              <a:t> Session of the Executive Council</a:t>
            </a:r>
          </a:p>
          <a:p>
            <a:pPr marL="0" indent="0">
              <a:buNone/>
            </a:pPr>
            <a:r>
              <a:rPr lang="en-US" sz="2400" dirty="0">
                <a:solidFill>
                  <a:schemeClr val="bg1"/>
                </a:solidFill>
                <a:latin typeface="+mj-lt"/>
              </a:rPr>
              <a:t>EC-76/Doc. 5 and EC-76/INF. 5</a:t>
            </a:r>
          </a:p>
          <a:p>
            <a:pPr marL="0" indent="0">
              <a:buNone/>
            </a:pPr>
            <a:r>
              <a:rPr lang="en-US" sz="2000" dirty="0">
                <a:solidFill>
                  <a:schemeClr val="bg1"/>
                </a:solidFill>
                <a:latin typeface="+mj-lt"/>
              </a:rPr>
              <a:t>27 February 2023</a:t>
            </a:r>
          </a:p>
        </p:txBody>
      </p:sp>
    </p:spTree>
    <p:extLst>
      <p:ext uri="{BB962C8B-B14F-4D97-AF65-F5344CB8AC3E}">
        <p14:creationId xmlns:p14="http://schemas.microsoft.com/office/powerpoint/2010/main"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BE8414-56E1-40D0-AF88-B8BBC4BB3843}"/>
              </a:ext>
            </a:extLst>
          </p:cNvPr>
          <p:cNvSpPr/>
          <p:nvPr/>
        </p:nvSpPr>
        <p:spPr>
          <a:xfrm>
            <a:off x="7582" y="678015"/>
            <a:ext cx="12192000" cy="1190933"/>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p:cNvSpPr txBox="1">
            <a:spLocks/>
          </p:cNvSpPr>
          <p:nvPr/>
        </p:nvSpPr>
        <p:spPr>
          <a:xfrm>
            <a:off x="237906" y="94103"/>
            <a:ext cx="9594310" cy="1855776"/>
          </a:xfrm>
          <a:prstGeom prst="rect">
            <a:avLst/>
          </a:prstGeom>
        </p:spPr>
        <p:txBody>
          <a:bodyPr vert="horz" lIns="121871" tIns="60935" rIns="121871" bIns="60935"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1200"/>
              </a:spcAft>
              <a:buClrTx/>
              <a:buSzTx/>
              <a:buFont typeface="Arial"/>
              <a:buNone/>
              <a:tabLst/>
              <a:defRPr/>
            </a:pPr>
            <a:endParaRPr kumimoji="0" lang="en-US" sz="20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ct val="20000"/>
              </a:spcBef>
              <a:spcAft>
                <a:spcPts val="600"/>
              </a:spcAft>
              <a:buClrTx/>
              <a:buSzTx/>
              <a:buFont typeface="Arial"/>
              <a:buNone/>
              <a:tabLst/>
              <a:defRPr/>
            </a:pPr>
            <a:r>
              <a:rPr kumimoji="0" lang="en-GB"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Integrated </a:t>
            </a:r>
            <a:r>
              <a:rPr kumimoji="0" lang="en-GB"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risk management </a:t>
            </a:r>
            <a:r>
              <a:rPr kumimoji="0" lang="en-GB"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into planning</a:t>
            </a:r>
            <a:endParaRPr kumimoji="0" lang="en-GB"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742950" marR="0" lvl="1" indent="-285750" algn="l" defTabSz="457200" rtl="0" eaLnBrk="1" fontAlgn="auto" latinLnBrk="0" hangingPunct="1">
              <a:lnSpc>
                <a:spcPct val="100000"/>
              </a:lnSpc>
              <a:spcBef>
                <a:spcPct val="20000"/>
              </a:spcBef>
              <a:spcAft>
                <a:spcPts val="600"/>
              </a:spcAft>
              <a:buClrTx/>
              <a:buSzTx/>
              <a:buFont typeface="Wingdings" panose="05000000000000000000" pitchFamily="2" charset="2"/>
              <a:buChar char="Ø"/>
              <a:tabLst/>
              <a:defRPr/>
            </a:pPr>
            <a:r>
              <a:rPr kumimoji="0" lang="en-GB"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Integrated planning</a:t>
            </a:r>
          </a:p>
          <a:p>
            <a:pPr marL="742950" marR="0" lvl="1" indent="-285750" algn="l" defTabSz="457200" rtl="0" eaLnBrk="1" fontAlgn="auto" latinLnBrk="0" hangingPunct="1">
              <a:lnSpc>
                <a:spcPct val="100000"/>
              </a:lnSpc>
              <a:spcBef>
                <a:spcPct val="20000"/>
              </a:spcBef>
              <a:spcAft>
                <a:spcPts val="600"/>
              </a:spcAft>
              <a:buClrTx/>
              <a:buSzTx/>
              <a:buFont typeface="Wingdings" panose="05000000000000000000" pitchFamily="2" charset="2"/>
              <a:buChar char="Ø"/>
              <a:tabLst/>
              <a:defRPr/>
            </a:pPr>
            <a:r>
              <a:rPr kumimoji="0" lang="en-GB"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Use as a basis for TC/RB/RA work programmes</a:t>
            </a:r>
          </a:p>
        </p:txBody>
      </p:sp>
      <p:sp>
        <p:nvSpPr>
          <p:cNvPr id="11" name="Title 1">
            <a:extLst>
              <a:ext uri="{FF2B5EF4-FFF2-40B4-BE49-F238E27FC236}">
                <a16:creationId xmlns:a16="http://schemas.microsoft.com/office/drawing/2014/main" id="{2EB22F74-3963-409F-BABE-CA6B885D838A}"/>
              </a:ext>
            </a:extLst>
          </p:cNvPr>
          <p:cNvSpPr txBox="1">
            <a:spLocks/>
          </p:cNvSpPr>
          <p:nvPr/>
        </p:nvSpPr>
        <p:spPr>
          <a:xfrm>
            <a:off x="-127311" y="84648"/>
            <a:ext cx="12184418" cy="428572"/>
          </a:xfrm>
          <a:prstGeom prst="rect">
            <a:avLst/>
          </a:prstGeom>
        </p:spPr>
        <p:txBody>
          <a:bodyPr vert="horz" lIns="121871" tIns="60935" rIns="121871" bIns="60935"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WMO Operating Plan 2024-27</a:t>
            </a:r>
          </a:p>
        </p:txBody>
      </p:sp>
      <p:pic>
        <p:nvPicPr>
          <p:cNvPr id="2" name="Picture 1">
            <a:extLst>
              <a:ext uri="{FF2B5EF4-FFF2-40B4-BE49-F238E27FC236}">
                <a16:creationId xmlns:a16="http://schemas.microsoft.com/office/drawing/2014/main" id="{DC178403-A2E4-4AE8-A3F9-17AC8CC719D2}"/>
              </a:ext>
            </a:extLst>
          </p:cNvPr>
          <p:cNvPicPr>
            <a:picLocks noChangeAspect="1"/>
          </p:cNvPicPr>
          <p:nvPr/>
        </p:nvPicPr>
        <p:blipFill>
          <a:blip r:embed="rId3"/>
          <a:stretch>
            <a:fillRect/>
          </a:stretch>
        </p:blipFill>
        <p:spPr>
          <a:xfrm>
            <a:off x="7582" y="2359936"/>
            <a:ext cx="12192000" cy="3628997"/>
          </a:xfrm>
          <a:prstGeom prst="rect">
            <a:avLst/>
          </a:prstGeom>
        </p:spPr>
      </p:pic>
      <p:sp>
        <p:nvSpPr>
          <p:cNvPr id="8" name="Oval 7">
            <a:extLst>
              <a:ext uri="{FF2B5EF4-FFF2-40B4-BE49-F238E27FC236}">
                <a16:creationId xmlns:a16="http://schemas.microsoft.com/office/drawing/2014/main" id="{F9C5C545-162A-492A-9763-F2E692CF0EAE}"/>
              </a:ext>
            </a:extLst>
          </p:cNvPr>
          <p:cNvSpPr/>
          <p:nvPr/>
        </p:nvSpPr>
        <p:spPr>
          <a:xfrm>
            <a:off x="365142" y="2245612"/>
            <a:ext cx="2097790" cy="425314"/>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D1432587-D958-4946-B738-A86B181DCF77}"/>
              </a:ext>
            </a:extLst>
          </p:cNvPr>
          <p:cNvSpPr/>
          <p:nvPr/>
        </p:nvSpPr>
        <p:spPr>
          <a:xfrm>
            <a:off x="390306" y="4219526"/>
            <a:ext cx="2097790" cy="425314"/>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5ADB06F-27C6-47F7-982B-AD67C9FF4880}"/>
              </a:ext>
            </a:extLst>
          </p:cNvPr>
          <p:cNvSpPr/>
          <p:nvPr/>
        </p:nvSpPr>
        <p:spPr>
          <a:xfrm>
            <a:off x="-7582" y="697012"/>
            <a:ext cx="12192000" cy="1190933"/>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Content Placeholder 2">
            <a:extLst>
              <a:ext uri="{FF2B5EF4-FFF2-40B4-BE49-F238E27FC236}">
                <a16:creationId xmlns:a16="http://schemas.microsoft.com/office/drawing/2014/main" id="{262A9C2F-7D9F-42D1-9593-214F59D12C34}"/>
              </a:ext>
            </a:extLst>
          </p:cNvPr>
          <p:cNvSpPr txBox="1">
            <a:spLocks/>
          </p:cNvSpPr>
          <p:nvPr/>
        </p:nvSpPr>
        <p:spPr>
          <a:xfrm>
            <a:off x="222742" y="718269"/>
            <a:ext cx="9594310" cy="1855776"/>
          </a:xfrm>
          <a:prstGeom prst="rect">
            <a:avLst/>
          </a:prstGeom>
        </p:spPr>
        <p:txBody>
          <a:bodyPr vert="horz" lIns="121871" tIns="60935" rIns="121871" bIns="60935"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Tx/>
              <a:buSzTx/>
              <a:buFont typeface="Arial"/>
              <a:buNone/>
              <a:tabLst/>
              <a:defRPr/>
            </a:pPr>
            <a:r>
              <a:rPr kumimoji="0" lang="en-GB"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Integrated </a:t>
            </a:r>
            <a:r>
              <a:rPr kumimoji="0" lang="en-GB"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risk management </a:t>
            </a:r>
            <a:r>
              <a:rPr kumimoji="0" lang="en-GB"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into planning</a:t>
            </a:r>
            <a:endParaRPr kumimoji="0" lang="en-GB"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742950" marR="0" lvl="1" indent="-285750" algn="l" defTabSz="457200" rtl="0" eaLnBrk="1" fontAlgn="auto" latinLnBrk="0" hangingPunct="1">
              <a:lnSpc>
                <a:spcPct val="100000"/>
              </a:lnSpc>
              <a:spcBef>
                <a:spcPct val="20000"/>
              </a:spcBef>
              <a:spcAft>
                <a:spcPts val="600"/>
              </a:spcAft>
              <a:buClrTx/>
              <a:buSzTx/>
              <a:buFont typeface="Wingdings" panose="05000000000000000000" pitchFamily="2" charset="2"/>
              <a:buChar char="Ø"/>
              <a:tabLst/>
              <a:defRPr/>
            </a:pPr>
            <a:r>
              <a:rPr kumimoji="0" lang="en-GB"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Risks identified and assessed at SO level + mitigation measures defined</a:t>
            </a:r>
          </a:p>
          <a:p>
            <a:pPr marL="742950" marR="0" lvl="1" indent="-285750" algn="l" defTabSz="457200" rtl="0" eaLnBrk="1" fontAlgn="auto" latinLnBrk="0" hangingPunct="1">
              <a:lnSpc>
                <a:spcPct val="100000"/>
              </a:lnSpc>
              <a:spcBef>
                <a:spcPct val="20000"/>
              </a:spcBef>
              <a:spcAft>
                <a:spcPts val="600"/>
              </a:spcAft>
              <a:buClrTx/>
              <a:buSzTx/>
              <a:buFont typeface="Wingdings" panose="05000000000000000000" pitchFamily="2" charset="2"/>
              <a:buChar char="Ø"/>
              <a:tabLst/>
              <a:defRPr/>
            </a:pPr>
            <a:r>
              <a:rPr kumimoji="0" lang="en-GB"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Opportunities identified + proposed actions formulated</a:t>
            </a:r>
          </a:p>
        </p:txBody>
      </p:sp>
      <p:sp>
        <p:nvSpPr>
          <p:cNvPr id="4" name="Slide Number Placeholder 3">
            <a:extLst>
              <a:ext uri="{FF2B5EF4-FFF2-40B4-BE49-F238E27FC236}">
                <a16:creationId xmlns:a16="http://schemas.microsoft.com/office/drawing/2014/main" id="{3A3F8B62-29F7-968F-D1A0-3AD2BEBCE06B}"/>
              </a:ext>
            </a:extLst>
          </p:cNvPr>
          <p:cNvSpPr>
            <a:spLocks noGrp="1"/>
          </p:cNvSpPr>
          <p:nvPr>
            <p:ph type="sldNum" sz="quarter" idx="12"/>
          </p:nvPr>
        </p:nvSpPr>
        <p:spPr/>
        <p:txBody>
          <a:bodyPr/>
          <a:lstStyle/>
          <a:p>
            <a:fld id="{F966D8DB-6457-4B9B-9958-7C11975F88BF}" type="slidenum">
              <a:rPr lang="en-GB" smtClean="0"/>
              <a:t>10</a:t>
            </a:fld>
            <a:endParaRPr lang="en-GB"/>
          </a:p>
        </p:txBody>
      </p:sp>
    </p:spTree>
    <p:extLst>
      <p:ext uri="{BB962C8B-B14F-4D97-AF65-F5344CB8AC3E}">
        <p14:creationId xmlns:p14="http://schemas.microsoft.com/office/powerpoint/2010/main" val="2458334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BE8414-56E1-40D0-AF88-B8BBC4BB3843}"/>
              </a:ext>
            </a:extLst>
          </p:cNvPr>
          <p:cNvSpPr/>
          <p:nvPr/>
        </p:nvSpPr>
        <p:spPr>
          <a:xfrm>
            <a:off x="7582" y="678015"/>
            <a:ext cx="12192000" cy="1190933"/>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p:cNvSpPr txBox="1">
            <a:spLocks/>
          </p:cNvSpPr>
          <p:nvPr/>
        </p:nvSpPr>
        <p:spPr>
          <a:xfrm>
            <a:off x="237906" y="94103"/>
            <a:ext cx="9594310" cy="1855776"/>
          </a:xfrm>
          <a:prstGeom prst="rect">
            <a:avLst/>
          </a:prstGeom>
        </p:spPr>
        <p:txBody>
          <a:bodyPr vert="horz" lIns="121871" tIns="60935" rIns="121871" bIns="60935"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1200"/>
              </a:spcAft>
              <a:buClrTx/>
              <a:buSzTx/>
              <a:buFont typeface="Arial"/>
              <a:buNone/>
              <a:tabLst/>
              <a:defRPr/>
            </a:pPr>
            <a:endParaRPr kumimoji="0" lang="en-US" sz="20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ct val="20000"/>
              </a:spcBef>
              <a:spcAft>
                <a:spcPts val="600"/>
              </a:spcAft>
              <a:buClrTx/>
              <a:buSzTx/>
              <a:buFont typeface="Arial"/>
              <a:buNone/>
              <a:tabLst/>
              <a:defRPr/>
            </a:pPr>
            <a:r>
              <a:rPr kumimoji="0" lang="en-GB"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Integrated </a:t>
            </a:r>
            <a:r>
              <a:rPr kumimoji="0" lang="en-GB"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risk management </a:t>
            </a:r>
            <a:r>
              <a:rPr kumimoji="0" lang="en-GB"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into planning</a:t>
            </a:r>
            <a:endParaRPr kumimoji="0" lang="en-GB"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742950" marR="0" lvl="1" indent="-285750" algn="l" defTabSz="457200" rtl="0" eaLnBrk="1" fontAlgn="auto" latinLnBrk="0" hangingPunct="1">
              <a:lnSpc>
                <a:spcPct val="100000"/>
              </a:lnSpc>
              <a:spcBef>
                <a:spcPct val="20000"/>
              </a:spcBef>
              <a:spcAft>
                <a:spcPts val="600"/>
              </a:spcAft>
              <a:buClrTx/>
              <a:buSzTx/>
              <a:buFont typeface="Wingdings" panose="05000000000000000000" pitchFamily="2" charset="2"/>
              <a:buChar char="Ø"/>
              <a:tabLst/>
              <a:defRPr/>
            </a:pPr>
            <a:r>
              <a:rPr kumimoji="0" lang="en-GB"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Integrated planning</a:t>
            </a:r>
          </a:p>
          <a:p>
            <a:pPr marL="742950" marR="0" lvl="1" indent="-285750" algn="l" defTabSz="457200" rtl="0" eaLnBrk="1" fontAlgn="auto" latinLnBrk="0" hangingPunct="1">
              <a:lnSpc>
                <a:spcPct val="100000"/>
              </a:lnSpc>
              <a:spcBef>
                <a:spcPct val="20000"/>
              </a:spcBef>
              <a:spcAft>
                <a:spcPts val="600"/>
              </a:spcAft>
              <a:buClrTx/>
              <a:buSzTx/>
              <a:buFont typeface="Wingdings" panose="05000000000000000000" pitchFamily="2" charset="2"/>
              <a:buChar char="Ø"/>
              <a:tabLst/>
              <a:defRPr/>
            </a:pPr>
            <a:r>
              <a:rPr kumimoji="0" lang="en-GB"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Use as a basis for TC/RB/RA work programmes</a:t>
            </a:r>
          </a:p>
        </p:txBody>
      </p:sp>
      <p:sp>
        <p:nvSpPr>
          <p:cNvPr id="11" name="Title 1">
            <a:extLst>
              <a:ext uri="{FF2B5EF4-FFF2-40B4-BE49-F238E27FC236}">
                <a16:creationId xmlns:a16="http://schemas.microsoft.com/office/drawing/2014/main" id="{2EB22F74-3963-409F-BABE-CA6B885D838A}"/>
              </a:ext>
            </a:extLst>
          </p:cNvPr>
          <p:cNvSpPr txBox="1">
            <a:spLocks/>
          </p:cNvSpPr>
          <p:nvPr/>
        </p:nvSpPr>
        <p:spPr>
          <a:xfrm>
            <a:off x="-127311" y="84648"/>
            <a:ext cx="12184418" cy="428572"/>
          </a:xfrm>
          <a:prstGeom prst="rect">
            <a:avLst/>
          </a:prstGeom>
        </p:spPr>
        <p:txBody>
          <a:bodyPr vert="horz" lIns="121871" tIns="60935" rIns="121871" bIns="60935"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defRPr/>
            </a:pPr>
            <a:r>
              <a:rPr lang="en-US" sz="2000" b="1" dirty="0">
                <a:solidFill>
                  <a:prstClr val="black"/>
                </a:solidFill>
                <a:latin typeface="Verdana" panose="020B0604030504040204" pitchFamily="34" charset="0"/>
                <a:ea typeface="Verdana" panose="020B0604030504040204" pitchFamily="34" charset="0"/>
                <a:cs typeface="Verdana" panose="020B0604030504040204" pitchFamily="34" charset="0"/>
              </a:rPr>
              <a:t>WMO Operating Plan 2024-27</a:t>
            </a:r>
          </a:p>
        </p:txBody>
      </p:sp>
      <p:sp>
        <p:nvSpPr>
          <p:cNvPr id="15" name="Rectangle 14">
            <a:extLst>
              <a:ext uri="{FF2B5EF4-FFF2-40B4-BE49-F238E27FC236}">
                <a16:creationId xmlns:a16="http://schemas.microsoft.com/office/drawing/2014/main" id="{75ADB06F-27C6-47F7-982B-AD67C9FF4880}"/>
              </a:ext>
            </a:extLst>
          </p:cNvPr>
          <p:cNvSpPr/>
          <p:nvPr/>
        </p:nvSpPr>
        <p:spPr>
          <a:xfrm>
            <a:off x="-7582" y="697012"/>
            <a:ext cx="12192000" cy="1549231"/>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Content Placeholder 2">
            <a:extLst>
              <a:ext uri="{FF2B5EF4-FFF2-40B4-BE49-F238E27FC236}">
                <a16:creationId xmlns:a16="http://schemas.microsoft.com/office/drawing/2014/main" id="{262A9C2F-7D9F-42D1-9593-214F59D12C34}"/>
              </a:ext>
            </a:extLst>
          </p:cNvPr>
          <p:cNvSpPr txBox="1">
            <a:spLocks/>
          </p:cNvSpPr>
          <p:nvPr/>
        </p:nvSpPr>
        <p:spPr>
          <a:xfrm>
            <a:off x="222742" y="718269"/>
            <a:ext cx="9594310" cy="1855776"/>
          </a:xfrm>
          <a:prstGeom prst="rect">
            <a:avLst/>
          </a:prstGeom>
        </p:spPr>
        <p:txBody>
          <a:bodyPr vert="horz" lIns="121871" tIns="60935" rIns="121871" bIns="60935"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Tx/>
              <a:buSzTx/>
              <a:buFont typeface="Arial"/>
              <a:buNone/>
              <a:tabLst/>
              <a:defRPr/>
            </a:pPr>
            <a:r>
              <a:rPr kumimoji="0" lang="en-GB"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For the first time </a:t>
            </a:r>
            <a:r>
              <a:rPr kumimoji="0" lang="en-GB"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outputs and milestones defined for </a:t>
            </a:r>
            <a:r>
              <a:rPr kumimoji="0" lang="en-GB"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Secretariat’s support to</a:t>
            </a:r>
            <a:r>
              <a:rPr kumimoji="0" lang="en-GB"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t>
            </a:r>
            <a:endParaRPr kumimoji="0" lang="en-GB"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742950" marR="0" lvl="1" indent="-285750" algn="l" defTabSz="457200" rtl="0" eaLnBrk="1" fontAlgn="auto" latinLnBrk="0" hangingPunct="1">
              <a:lnSpc>
                <a:spcPct val="100000"/>
              </a:lnSpc>
              <a:spcBef>
                <a:spcPct val="20000"/>
              </a:spcBef>
              <a:spcAft>
                <a:spcPts val="60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Policy-making organs (Part VI)</a:t>
            </a:r>
          </a:p>
          <a:p>
            <a:pPr marL="742950" marR="0" lvl="1" indent="-285750" algn="l" defTabSz="457200" rtl="0" eaLnBrk="1" fontAlgn="auto" latinLnBrk="0" hangingPunct="1">
              <a:lnSpc>
                <a:spcPct val="100000"/>
              </a:lnSpc>
              <a:spcBef>
                <a:spcPct val="20000"/>
              </a:spcBef>
              <a:spcAft>
                <a:spcPts val="60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Language services (Part VII) </a:t>
            </a:r>
          </a:p>
          <a:p>
            <a:pPr marL="742950" marR="0" lvl="1" indent="-285750" algn="l" defTabSz="457200" rtl="0" eaLnBrk="1" fontAlgn="auto" latinLnBrk="0" hangingPunct="1">
              <a:lnSpc>
                <a:spcPct val="100000"/>
              </a:lnSpc>
              <a:spcBef>
                <a:spcPct val="20000"/>
              </a:spcBef>
              <a:spcAft>
                <a:spcPts val="60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Administration (indirect apportioned costs)</a:t>
            </a:r>
            <a:endParaRPr kumimoji="0" lang="en-GB"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4" name="Picture 3">
            <a:extLst>
              <a:ext uri="{FF2B5EF4-FFF2-40B4-BE49-F238E27FC236}">
                <a16:creationId xmlns:a16="http://schemas.microsoft.com/office/drawing/2014/main" id="{ED27164C-98BB-4F9D-8889-052B2FDAB629}"/>
              </a:ext>
            </a:extLst>
          </p:cNvPr>
          <p:cNvPicPr>
            <a:picLocks noChangeAspect="1"/>
          </p:cNvPicPr>
          <p:nvPr/>
        </p:nvPicPr>
        <p:blipFill>
          <a:blip r:embed="rId3"/>
          <a:stretch>
            <a:fillRect/>
          </a:stretch>
        </p:blipFill>
        <p:spPr>
          <a:xfrm>
            <a:off x="1120591" y="2430035"/>
            <a:ext cx="9100930" cy="4303440"/>
          </a:xfrm>
          <a:prstGeom prst="rect">
            <a:avLst/>
          </a:prstGeom>
        </p:spPr>
      </p:pic>
      <p:sp>
        <p:nvSpPr>
          <p:cNvPr id="10" name="Oval 9">
            <a:extLst>
              <a:ext uri="{FF2B5EF4-FFF2-40B4-BE49-F238E27FC236}">
                <a16:creationId xmlns:a16="http://schemas.microsoft.com/office/drawing/2014/main" id="{D1432587-D958-4946-B738-A86B181DCF77}"/>
              </a:ext>
            </a:extLst>
          </p:cNvPr>
          <p:cNvSpPr/>
          <p:nvPr/>
        </p:nvSpPr>
        <p:spPr>
          <a:xfrm>
            <a:off x="7494104" y="6311348"/>
            <a:ext cx="2812773" cy="546652"/>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EE54F123-76A6-64BB-31F2-28A7B5D26E60}"/>
              </a:ext>
            </a:extLst>
          </p:cNvPr>
          <p:cNvSpPr>
            <a:spLocks noGrp="1"/>
          </p:cNvSpPr>
          <p:nvPr>
            <p:ph type="sldNum" sz="quarter" idx="12"/>
          </p:nvPr>
        </p:nvSpPr>
        <p:spPr/>
        <p:txBody>
          <a:bodyPr/>
          <a:lstStyle/>
          <a:p>
            <a:fld id="{F966D8DB-6457-4B9B-9958-7C11975F88BF}" type="slidenum">
              <a:rPr lang="en-GB" smtClean="0"/>
              <a:t>11</a:t>
            </a:fld>
            <a:endParaRPr lang="en-GB"/>
          </a:p>
        </p:txBody>
      </p:sp>
    </p:spTree>
    <p:extLst>
      <p:ext uri="{BB962C8B-B14F-4D97-AF65-F5344CB8AC3E}">
        <p14:creationId xmlns:p14="http://schemas.microsoft.com/office/powerpoint/2010/main" val="2624639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33B45AB-1B9B-830C-0ABE-4114A1D03FCB}"/>
              </a:ext>
            </a:extLst>
          </p:cNvPr>
          <p:cNvPicPr>
            <a:picLocks noChangeAspect="1"/>
          </p:cNvPicPr>
          <p:nvPr/>
        </p:nvPicPr>
        <p:blipFill>
          <a:blip r:embed="rId2"/>
          <a:stretch>
            <a:fillRect/>
          </a:stretch>
        </p:blipFill>
        <p:spPr>
          <a:xfrm>
            <a:off x="604110" y="1577128"/>
            <a:ext cx="2979715" cy="4181533"/>
          </a:xfrm>
          <a:prstGeom prst="rect">
            <a:avLst/>
          </a:prstGeom>
        </p:spPr>
      </p:pic>
      <p:pic>
        <p:nvPicPr>
          <p:cNvPr id="6" name="Picture 5">
            <a:extLst>
              <a:ext uri="{FF2B5EF4-FFF2-40B4-BE49-F238E27FC236}">
                <a16:creationId xmlns:a16="http://schemas.microsoft.com/office/drawing/2014/main" id="{7701E2F2-3C6B-33BB-371D-67DE16372189}"/>
              </a:ext>
            </a:extLst>
          </p:cNvPr>
          <p:cNvPicPr>
            <a:picLocks noChangeAspect="1"/>
          </p:cNvPicPr>
          <p:nvPr/>
        </p:nvPicPr>
        <p:blipFill>
          <a:blip r:embed="rId3"/>
          <a:stretch>
            <a:fillRect/>
          </a:stretch>
        </p:blipFill>
        <p:spPr>
          <a:xfrm>
            <a:off x="4611109" y="1565644"/>
            <a:ext cx="2969782" cy="4181533"/>
          </a:xfrm>
          <a:prstGeom prst="rect">
            <a:avLst/>
          </a:prstGeom>
        </p:spPr>
      </p:pic>
      <p:pic>
        <p:nvPicPr>
          <p:cNvPr id="5" name="Picture 4">
            <a:extLst>
              <a:ext uri="{FF2B5EF4-FFF2-40B4-BE49-F238E27FC236}">
                <a16:creationId xmlns:a16="http://schemas.microsoft.com/office/drawing/2014/main" id="{F52ED052-97C5-EF3A-1352-0651AB11B77A}"/>
              </a:ext>
            </a:extLst>
          </p:cNvPr>
          <p:cNvPicPr>
            <a:picLocks noChangeAspect="1"/>
          </p:cNvPicPr>
          <p:nvPr/>
        </p:nvPicPr>
        <p:blipFill>
          <a:blip r:embed="rId4"/>
          <a:stretch>
            <a:fillRect/>
          </a:stretch>
        </p:blipFill>
        <p:spPr>
          <a:xfrm>
            <a:off x="8666694" y="1577128"/>
            <a:ext cx="2962649" cy="4170049"/>
          </a:xfrm>
          <a:prstGeom prst="rect">
            <a:avLst/>
          </a:prstGeom>
        </p:spPr>
      </p:pic>
      <p:sp>
        <p:nvSpPr>
          <p:cNvPr id="8" name="Title 7"/>
          <p:cNvSpPr>
            <a:spLocks noGrp="1"/>
          </p:cNvSpPr>
          <p:nvPr>
            <p:ph type="title"/>
          </p:nvPr>
        </p:nvSpPr>
        <p:spPr>
          <a:xfrm>
            <a:off x="521207" y="448056"/>
            <a:ext cx="8570542" cy="640080"/>
          </a:xfrm>
        </p:spPr>
        <p:txBody>
          <a:bodyPr>
            <a:noAutofit/>
          </a:bodyPr>
          <a:lstStyle/>
          <a:p>
            <a:r>
              <a:rPr lang="en-US" dirty="0">
                <a:latin typeface="Segoe UI" panose="020B0502040204020203" pitchFamily="34" charset="0"/>
                <a:cs typeface="Segoe UI" panose="020B0502040204020203" pitchFamily="34" charset="0"/>
              </a:rPr>
              <a:t>Alignment with the Strategic and Operating Plan</a:t>
            </a:r>
          </a:p>
        </p:txBody>
      </p:sp>
      <p:sp>
        <p:nvSpPr>
          <p:cNvPr id="38" name="Content Placeholder 17"/>
          <p:cNvSpPr txBox="1">
            <a:spLocks/>
          </p:cNvSpPr>
          <p:nvPr/>
        </p:nvSpPr>
        <p:spPr>
          <a:xfrm>
            <a:off x="541609" y="1524708"/>
            <a:ext cx="10073381" cy="488523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0"/>
              </a:spcAft>
              <a:buNone/>
              <a:defRPr/>
            </a:pPr>
            <a:endParaRPr lang="en-US" sz="1700" dirty="0">
              <a:latin typeface="Segoe UI" panose="020B0502040204020203" pitchFamily="34" charset="0"/>
              <a:cs typeface="Segoe UI" panose="020B0502040204020203" pitchFamily="34" charset="0"/>
            </a:endParaRPr>
          </a:p>
        </p:txBody>
      </p:sp>
      <p:sp>
        <p:nvSpPr>
          <p:cNvPr id="2" name="Content Placeholder 17">
            <a:extLst>
              <a:ext uri="{FF2B5EF4-FFF2-40B4-BE49-F238E27FC236}">
                <a16:creationId xmlns:a16="http://schemas.microsoft.com/office/drawing/2014/main" id="{E9BCE2AC-4A8F-19C6-BFCF-65AE81A06844}"/>
              </a:ext>
            </a:extLst>
          </p:cNvPr>
          <p:cNvSpPr txBox="1">
            <a:spLocks/>
          </p:cNvSpPr>
          <p:nvPr/>
        </p:nvSpPr>
        <p:spPr>
          <a:xfrm>
            <a:off x="694009" y="1677108"/>
            <a:ext cx="10073381" cy="488523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0"/>
              </a:spcAft>
              <a:buNone/>
              <a:defRPr/>
            </a:pPr>
            <a:endParaRPr lang="en-US" sz="1800" dirty="0">
              <a:latin typeface="Segoe UI" panose="020B0502040204020203" pitchFamily="34" charset="0"/>
              <a:cs typeface="Segoe UI" panose="020B0502040204020203" pitchFamily="34" charset="0"/>
            </a:endParaRPr>
          </a:p>
          <a:p>
            <a:pPr marL="0" indent="0">
              <a:lnSpc>
                <a:spcPct val="100000"/>
              </a:lnSpc>
              <a:spcBef>
                <a:spcPts val="1200"/>
              </a:spcBef>
              <a:spcAft>
                <a:spcPts val="0"/>
              </a:spcAft>
              <a:buNone/>
              <a:defRPr/>
            </a:pPr>
            <a:endParaRPr lang="en-US" sz="1700" dirty="0">
              <a:latin typeface="Segoe UI" panose="020B0502040204020203" pitchFamily="34" charset="0"/>
              <a:cs typeface="Segoe UI" panose="020B0502040204020203" pitchFamily="34" charset="0"/>
            </a:endParaRPr>
          </a:p>
          <a:p>
            <a:pPr marL="0" indent="0">
              <a:lnSpc>
                <a:spcPct val="100000"/>
              </a:lnSpc>
              <a:spcBef>
                <a:spcPts val="1200"/>
              </a:spcBef>
              <a:spcAft>
                <a:spcPts val="0"/>
              </a:spcAft>
              <a:buNone/>
              <a:defRPr/>
            </a:pPr>
            <a:r>
              <a:rPr lang="en-US" sz="1700" dirty="0">
                <a:latin typeface="Segoe UI" panose="020B0502040204020203" pitchFamily="34" charset="0"/>
                <a:cs typeface="Segoe UI" panose="020B0502040204020203" pitchFamily="34" charset="0"/>
              </a:rPr>
              <a:t> </a:t>
            </a:r>
          </a:p>
        </p:txBody>
      </p:sp>
      <p:graphicFrame>
        <p:nvGraphicFramePr>
          <p:cNvPr id="3" name="Diagram 2">
            <a:extLst>
              <a:ext uri="{FF2B5EF4-FFF2-40B4-BE49-F238E27FC236}">
                <a16:creationId xmlns:a16="http://schemas.microsoft.com/office/drawing/2014/main" id="{F1DD9E2D-C72F-B4C7-02A4-55CD6AE4AB02}"/>
              </a:ext>
            </a:extLst>
          </p:cNvPr>
          <p:cNvGraphicFramePr/>
          <p:nvPr>
            <p:extLst>
              <p:ext uri="{D42A27DB-BD31-4B8C-83A1-F6EECF244321}">
                <p14:modId xmlns:p14="http://schemas.microsoft.com/office/powerpoint/2010/main" val="663614728"/>
              </p:ext>
            </p:extLst>
          </p:nvPr>
        </p:nvGraphicFramePr>
        <p:xfrm>
          <a:off x="2032000" y="4949505"/>
          <a:ext cx="8128000" cy="149083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Slide Number Placeholder 3">
            <a:extLst>
              <a:ext uri="{FF2B5EF4-FFF2-40B4-BE49-F238E27FC236}">
                <a16:creationId xmlns:a16="http://schemas.microsoft.com/office/drawing/2014/main" id="{F0FA57E7-7626-A1BC-3A73-4A953DD80CE0}"/>
              </a:ext>
            </a:extLst>
          </p:cNvPr>
          <p:cNvSpPr>
            <a:spLocks noGrp="1"/>
          </p:cNvSpPr>
          <p:nvPr>
            <p:ph type="sldNum" sz="quarter" idx="4"/>
          </p:nvPr>
        </p:nvSpPr>
        <p:spPr/>
        <p:txBody>
          <a:bodyPr/>
          <a:lstStyle/>
          <a:p>
            <a:fld id="{9860EDB8-5305-433F-BE41-D7A86D811DB3}" type="slidenum">
              <a:rPr lang="en-US" smtClean="0"/>
              <a:pPr/>
              <a:t>12</a:t>
            </a:fld>
            <a:endParaRPr lang="en-US" dirty="0"/>
          </a:p>
        </p:txBody>
      </p:sp>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8570542" cy="640080"/>
          </a:xfrm>
        </p:spPr>
        <p:txBody>
          <a:bodyPr>
            <a:noAutofit/>
          </a:bodyPr>
          <a:lstStyle/>
          <a:p>
            <a:r>
              <a:rPr lang="en-US" dirty="0">
                <a:latin typeface="Segoe UI" panose="020B0502040204020203" pitchFamily="34" charset="0"/>
                <a:cs typeface="Segoe UI" panose="020B0502040204020203" pitchFamily="34" charset="0"/>
              </a:rPr>
              <a:t>EC-75 Decision 11</a:t>
            </a:r>
          </a:p>
        </p:txBody>
      </p:sp>
      <p:sp>
        <p:nvSpPr>
          <p:cNvPr id="38" name="Content Placeholder 17"/>
          <p:cNvSpPr txBox="1">
            <a:spLocks/>
          </p:cNvSpPr>
          <p:nvPr/>
        </p:nvSpPr>
        <p:spPr>
          <a:xfrm>
            <a:off x="541609" y="1524708"/>
            <a:ext cx="10073381" cy="488523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0"/>
              </a:spcAft>
              <a:buNone/>
              <a:defRPr/>
            </a:pPr>
            <a:endParaRPr lang="en-US" sz="1700" dirty="0">
              <a:latin typeface="Segoe UI" panose="020B0502040204020203" pitchFamily="34" charset="0"/>
              <a:cs typeface="Segoe UI" panose="020B0502040204020203" pitchFamily="34" charset="0"/>
            </a:endParaRPr>
          </a:p>
          <a:p>
            <a:pPr marL="0" indent="0">
              <a:lnSpc>
                <a:spcPct val="100000"/>
              </a:lnSpc>
              <a:spcBef>
                <a:spcPts val="1200"/>
              </a:spcBef>
              <a:spcAft>
                <a:spcPts val="0"/>
              </a:spcAft>
              <a:buNone/>
              <a:defRPr/>
            </a:pPr>
            <a:r>
              <a:rPr lang="en-US" sz="1700" dirty="0">
                <a:latin typeface="Segoe UI" panose="020B0502040204020203" pitchFamily="34" charset="0"/>
                <a:cs typeface="Segoe UI" panose="020B0502040204020203" pitchFamily="34" charset="0"/>
              </a:rPr>
              <a:t> </a:t>
            </a:r>
          </a:p>
        </p:txBody>
      </p:sp>
      <p:pic>
        <p:nvPicPr>
          <p:cNvPr id="3" name="Picture 2">
            <a:extLst>
              <a:ext uri="{FF2B5EF4-FFF2-40B4-BE49-F238E27FC236}">
                <a16:creationId xmlns:a16="http://schemas.microsoft.com/office/drawing/2014/main" id="{1B4582C6-5C5F-63E5-5CFC-E3BA90C48826}"/>
              </a:ext>
            </a:extLst>
          </p:cNvPr>
          <p:cNvPicPr>
            <a:picLocks noChangeAspect="1"/>
          </p:cNvPicPr>
          <p:nvPr/>
        </p:nvPicPr>
        <p:blipFill>
          <a:blip r:embed="rId2"/>
          <a:stretch>
            <a:fillRect/>
          </a:stretch>
        </p:blipFill>
        <p:spPr>
          <a:xfrm>
            <a:off x="1072272" y="2131330"/>
            <a:ext cx="10047457" cy="2595340"/>
          </a:xfrm>
          <a:prstGeom prst="rect">
            <a:avLst/>
          </a:prstGeom>
        </p:spPr>
      </p:pic>
      <p:sp>
        <p:nvSpPr>
          <p:cNvPr id="2" name="Slide Number Placeholder 1">
            <a:extLst>
              <a:ext uri="{FF2B5EF4-FFF2-40B4-BE49-F238E27FC236}">
                <a16:creationId xmlns:a16="http://schemas.microsoft.com/office/drawing/2014/main" id="{62EDCC06-F545-7EF2-2850-FA0B1E0968E0}"/>
              </a:ext>
            </a:extLst>
          </p:cNvPr>
          <p:cNvSpPr>
            <a:spLocks noGrp="1"/>
          </p:cNvSpPr>
          <p:nvPr>
            <p:ph type="sldNum" sz="quarter" idx="4"/>
          </p:nvPr>
        </p:nvSpPr>
        <p:spPr/>
        <p:txBody>
          <a:bodyPr/>
          <a:lstStyle/>
          <a:p>
            <a:fld id="{9860EDB8-5305-433F-BE41-D7A86D811DB3}" type="slidenum">
              <a:rPr lang="en-US" smtClean="0"/>
              <a:pPr/>
              <a:t>13</a:t>
            </a:fld>
            <a:endParaRPr lang="en-US" dirty="0"/>
          </a:p>
        </p:txBody>
      </p:sp>
    </p:spTree>
    <p:extLst>
      <p:ext uri="{BB962C8B-B14F-4D97-AF65-F5344CB8AC3E}">
        <p14:creationId xmlns:p14="http://schemas.microsoft.com/office/powerpoint/2010/main" val="2546792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8570542" cy="640080"/>
          </a:xfrm>
        </p:spPr>
        <p:txBody>
          <a:bodyPr>
            <a:noAutofit/>
          </a:bodyPr>
          <a:lstStyle/>
          <a:p>
            <a:r>
              <a:rPr lang="en-US" dirty="0">
                <a:latin typeface="Segoe UI" panose="020B0502040204020203" pitchFamily="34" charset="0"/>
                <a:cs typeface="Segoe UI" panose="020B0502040204020203" pitchFamily="34" charset="0"/>
              </a:rPr>
              <a:t>Report of FINAC-42</a:t>
            </a:r>
          </a:p>
        </p:txBody>
      </p:sp>
      <p:sp>
        <p:nvSpPr>
          <p:cNvPr id="38" name="Content Placeholder 17"/>
          <p:cNvSpPr txBox="1">
            <a:spLocks/>
          </p:cNvSpPr>
          <p:nvPr/>
        </p:nvSpPr>
        <p:spPr>
          <a:xfrm>
            <a:off x="541609" y="1524708"/>
            <a:ext cx="10073381" cy="488523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0"/>
              </a:spcAft>
              <a:buNone/>
              <a:defRPr/>
            </a:pPr>
            <a:endParaRPr lang="en-US" sz="1700" dirty="0">
              <a:latin typeface="Segoe UI" panose="020B0502040204020203" pitchFamily="34" charset="0"/>
              <a:cs typeface="Segoe UI" panose="020B0502040204020203" pitchFamily="34" charset="0"/>
            </a:endParaRPr>
          </a:p>
          <a:p>
            <a:pPr marL="0" indent="0">
              <a:lnSpc>
                <a:spcPct val="100000"/>
              </a:lnSpc>
              <a:spcBef>
                <a:spcPts val="1200"/>
              </a:spcBef>
              <a:spcAft>
                <a:spcPts val="0"/>
              </a:spcAft>
              <a:buNone/>
              <a:defRPr/>
            </a:pPr>
            <a:r>
              <a:rPr lang="en-US" sz="1700" dirty="0">
                <a:latin typeface="Segoe UI" panose="020B0502040204020203" pitchFamily="34" charset="0"/>
                <a:cs typeface="Segoe UI" panose="020B0502040204020203" pitchFamily="34" charset="0"/>
              </a:rPr>
              <a:t> </a:t>
            </a:r>
          </a:p>
        </p:txBody>
      </p:sp>
      <p:sp>
        <p:nvSpPr>
          <p:cNvPr id="2" name="Slide Number Placeholder 1">
            <a:extLst>
              <a:ext uri="{FF2B5EF4-FFF2-40B4-BE49-F238E27FC236}">
                <a16:creationId xmlns:a16="http://schemas.microsoft.com/office/drawing/2014/main" id="{62EDCC06-F545-7EF2-2850-FA0B1E0968E0}"/>
              </a:ext>
            </a:extLst>
          </p:cNvPr>
          <p:cNvSpPr>
            <a:spLocks noGrp="1"/>
          </p:cNvSpPr>
          <p:nvPr>
            <p:ph type="sldNum" sz="quarter" idx="4"/>
          </p:nvPr>
        </p:nvSpPr>
        <p:spPr/>
        <p:txBody>
          <a:bodyPr/>
          <a:lstStyle/>
          <a:p>
            <a:fld id="{9860EDB8-5305-433F-BE41-D7A86D811DB3}" type="slidenum">
              <a:rPr lang="en-US" smtClean="0"/>
              <a:pPr/>
              <a:t>14</a:t>
            </a:fld>
            <a:endParaRPr lang="en-US" dirty="0"/>
          </a:p>
        </p:txBody>
      </p:sp>
      <p:pic>
        <p:nvPicPr>
          <p:cNvPr id="7" name="Picture 6">
            <a:extLst>
              <a:ext uri="{FF2B5EF4-FFF2-40B4-BE49-F238E27FC236}">
                <a16:creationId xmlns:a16="http://schemas.microsoft.com/office/drawing/2014/main" id="{5E383C05-BD85-7F35-3356-937E9933634B}"/>
              </a:ext>
            </a:extLst>
          </p:cNvPr>
          <p:cNvPicPr>
            <a:picLocks noChangeAspect="1"/>
          </p:cNvPicPr>
          <p:nvPr/>
        </p:nvPicPr>
        <p:blipFill>
          <a:blip r:embed="rId2"/>
          <a:stretch>
            <a:fillRect/>
          </a:stretch>
        </p:blipFill>
        <p:spPr>
          <a:xfrm>
            <a:off x="2222910" y="1266989"/>
            <a:ext cx="7746181" cy="5142956"/>
          </a:xfrm>
          <a:prstGeom prst="rect">
            <a:avLst/>
          </a:prstGeom>
        </p:spPr>
      </p:pic>
    </p:spTree>
    <p:extLst>
      <p:ext uri="{BB962C8B-B14F-4D97-AF65-F5344CB8AC3E}">
        <p14:creationId xmlns:p14="http://schemas.microsoft.com/office/powerpoint/2010/main" val="36300355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8570542" cy="640080"/>
          </a:xfrm>
        </p:spPr>
        <p:txBody>
          <a:bodyPr>
            <a:noAutofit/>
          </a:bodyPr>
          <a:lstStyle/>
          <a:p>
            <a:r>
              <a:rPr lang="en-US" dirty="0">
                <a:latin typeface="Segoe UI"/>
                <a:cs typeface="Segoe UI"/>
              </a:rPr>
              <a:t>Maximum Expenditure Scenarios Presented</a:t>
            </a:r>
            <a:endParaRPr lang="en-US" dirty="0">
              <a:latin typeface="Segoe UI" panose="020B0502040204020203" pitchFamily="34" charset="0"/>
              <a:cs typeface="Segoe UI" panose="020B0502040204020203" pitchFamily="34" charset="0"/>
            </a:endParaRPr>
          </a:p>
        </p:txBody>
      </p:sp>
      <p:sp>
        <p:nvSpPr>
          <p:cNvPr id="38" name="Content Placeholder 17"/>
          <p:cNvSpPr txBox="1">
            <a:spLocks/>
          </p:cNvSpPr>
          <p:nvPr/>
        </p:nvSpPr>
        <p:spPr>
          <a:xfrm>
            <a:off x="541609" y="1524708"/>
            <a:ext cx="10073381" cy="4885236"/>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0"/>
              </a:spcAft>
              <a:buNone/>
              <a:defRPr/>
            </a:pPr>
            <a:r>
              <a:rPr lang="en-US" sz="2800" u="sng" dirty="0">
                <a:latin typeface="Segoe UI" panose="020B0502040204020203" pitchFamily="34" charset="0"/>
                <a:cs typeface="Segoe UI" panose="020B0502040204020203" pitchFamily="34" charset="0"/>
              </a:rPr>
              <a:t>Background:</a:t>
            </a:r>
          </a:p>
          <a:p>
            <a:pPr marL="0" indent="0">
              <a:lnSpc>
                <a:spcPct val="100000"/>
              </a:lnSpc>
              <a:spcBef>
                <a:spcPts val="1200"/>
              </a:spcBef>
              <a:spcAft>
                <a:spcPts val="0"/>
              </a:spcAft>
              <a:buNone/>
              <a:defRPr/>
            </a:pPr>
            <a:r>
              <a:rPr lang="en-US" sz="2800" dirty="0">
                <a:latin typeface="Segoe UI"/>
                <a:cs typeface="Segoe UI"/>
              </a:rPr>
              <a:t>In line with Decision 11 (EC-75), the Secretary-General prepared two maximum expenditures scenarios. </a:t>
            </a:r>
          </a:p>
          <a:p>
            <a:pPr marL="542925" lvl="1" indent="-531495">
              <a:lnSpc>
                <a:spcPct val="100000"/>
              </a:lnSpc>
              <a:spcBef>
                <a:spcPts val="1200"/>
              </a:spcBef>
              <a:spcAft>
                <a:spcPts val="0"/>
              </a:spcAft>
              <a:buFont typeface="Wingdings,Sans-Serif"/>
              <a:buChar char="Ø"/>
              <a:defRPr/>
            </a:pPr>
            <a:r>
              <a:rPr lang="en-US" sz="2600" dirty="0">
                <a:latin typeface="Segoe UI"/>
                <a:cs typeface="Segoe UI"/>
              </a:rPr>
              <a:t>Secretary-General’s Proposal – Moderate Growth</a:t>
            </a:r>
            <a:endParaRPr lang="en-US" sz="2600" dirty="0">
              <a:ea typeface="+mn-lt"/>
              <a:cs typeface="+mn-lt"/>
            </a:endParaRPr>
          </a:p>
          <a:p>
            <a:pPr marL="542925" lvl="1" indent="-531495">
              <a:lnSpc>
                <a:spcPct val="100000"/>
              </a:lnSpc>
              <a:spcBef>
                <a:spcPts val="1200"/>
              </a:spcBef>
              <a:spcAft>
                <a:spcPts val="0"/>
              </a:spcAft>
              <a:buFont typeface="Wingdings,Sans-Serif"/>
              <a:buChar char="Ø"/>
              <a:defRPr/>
            </a:pPr>
            <a:r>
              <a:rPr lang="en-US" sz="2600" dirty="0">
                <a:latin typeface="Segoe UI"/>
                <a:cs typeface="Segoe UI"/>
              </a:rPr>
              <a:t>Zero Nominal Growth (ZNG) Scenario</a:t>
            </a:r>
            <a:endParaRPr lang="en-US" dirty="0"/>
          </a:p>
          <a:p>
            <a:pPr marL="0" indent="0">
              <a:lnSpc>
                <a:spcPct val="100000"/>
              </a:lnSpc>
              <a:spcBef>
                <a:spcPts val="1200"/>
              </a:spcBef>
              <a:spcAft>
                <a:spcPts val="0"/>
              </a:spcAft>
              <a:buNone/>
              <a:defRPr/>
            </a:pPr>
            <a:endParaRPr lang="en-US" sz="2800" dirty="0">
              <a:latin typeface="Segoe UI"/>
              <a:cs typeface="Segoe UI"/>
            </a:endParaRPr>
          </a:p>
          <a:p>
            <a:pPr marL="0" indent="0">
              <a:lnSpc>
                <a:spcPct val="100000"/>
              </a:lnSpc>
              <a:spcBef>
                <a:spcPts val="1200"/>
              </a:spcBef>
              <a:spcAft>
                <a:spcPts val="0"/>
              </a:spcAft>
              <a:buNone/>
              <a:defRPr/>
            </a:pPr>
            <a:r>
              <a:rPr lang="en-US" sz="2800" dirty="0">
                <a:latin typeface="Segoe UI"/>
                <a:cs typeface="Segoe UI"/>
              </a:rPr>
              <a:t>Both scenarios:</a:t>
            </a:r>
            <a:endParaRPr lang="en-US" dirty="0"/>
          </a:p>
          <a:p>
            <a:pPr marL="988695" lvl="1" indent="-531495">
              <a:lnSpc>
                <a:spcPct val="100000"/>
              </a:lnSpc>
              <a:spcBef>
                <a:spcPts val="1200"/>
              </a:spcBef>
              <a:spcAft>
                <a:spcPts val="0"/>
              </a:spcAft>
              <a:buFont typeface="Wingdings" panose="05000000000000000000" pitchFamily="2" charset="2"/>
              <a:buChar char="Ø"/>
              <a:defRPr/>
            </a:pPr>
            <a:r>
              <a:rPr lang="en-US" sz="2400" dirty="0">
                <a:latin typeface="Segoe UI" panose="020B0502040204020203" pitchFamily="34" charset="0"/>
                <a:cs typeface="Segoe UI" panose="020B0502040204020203" pitchFamily="34" charset="0"/>
              </a:rPr>
              <a:t>Are fully aligned with the Strategic Plan and Operating Plan</a:t>
            </a:r>
          </a:p>
          <a:p>
            <a:pPr marL="988695" lvl="1" indent="-531495">
              <a:lnSpc>
                <a:spcPct val="100000"/>
              </a:lnSpc>
              <a:spcBef>
                <a:spcPts val="1200"/>
              </a:spcBef>
              <a:spcAft>
                <a:spcPts val="0"/>
              </a:spcAft>
              <a:buFont typeface="Wingdings" panose="05000000000000000000" pitchFamily="2" charset="2"/>
              <a:buChar char="Ø"/>
              <a:defRPr/>
            </a:pPr>
            <a:r>
              <a:rPr lang="en-US" sz="2400" dirty="0">
                <a:latin typeface="Segoe UI" panose="020B0502040204020203" pitchFamily="34" charset="0"/>
                <a:cs typeface="Segoe UI" panose="020B0502040204020203" pitchFamily="34" charset="0"/>
              </a:rPr>
              <a:t>Consider the financial constraints on Members</a:t>
            </a:r>
          </a:p>
          <a:p>
            <a:pPr marL="988695" lvl="1" indent="-531495">
              <a:lnSpc>
                <a:spcPct val="100000"/>
              </a:lnSpc>
              <a:spcBef>
                <a:spcPts val="1200"/>
              </a:spcBef>
              <a:spcAft>
                <a:spcPts val="0"/>
              </a:spcAft>
              <a:buFont typeface="Wingdings" panose="05000000000000000000" pitchFamily="2" charset="2"/>
              <a:buChar char="Ø"/>
              <a:defRPr/>
            </a:pPr>
            <a:r>
              <a:rPr lang="en-US" sz="2400" dirty="0">
                <a:latin typeface="Segoe UI" panose="020B0502040204020203" pitchFamily="34" charset="0"/>
                <a:cs typeface="Segoe UI" panose="020B0502040204020203" pitchFamily="34" charset="0"/>
              </a:rPr>
              <a:t>Incorporate inflationary estimates as an explicit factor</a:t>
            </a:r>
          </a:p>
          <a:p>
            <a:pPr marL="988695" lvl="1" indent="-531495">
              <a:lnSpc>
                <a:spcPct val="100000"/>
              </a:lnSpc>
              <a:spcBef>
                <a:spcPts val="1200"/>
              </a:spcBef>
              <a:spcAft>
                <a:spcPts val="0"/>
              </a:spcAft>
              <a:buFont typeface="Wingdings" panose="05000000000000000000" pitchFamily="2" charset="2"/>
              <a:buChar char="Ø"/>
              <a:defRPr/>
            </a:pPr>
            <a:r>
              <a:rPr lang="en-US" sz="2400" dirty="0">
                <a:latin typeface="Segoe UI" panose="020B0502040204020203" pitchFamily="34" charset="0"/>
                <a:cs typeface="Segoe UI" panose="020B0502040204020203" pitchFamily="34" charset="0"/>
              </a:rPr>
              <a:t>Incorporate potential additional efficiencies as explicit elements</a:t>
            </a:r>
          </a:p>
        </p:txBody>
      </p:sp>
      <p:sp>
        <p:nvSpPr>
          <p:cNvPr id="2" name="Slide Number Placeholder 1">
            <a:extLst>
              <a:ext uri="{FF2B5EF4-FFF2-40B4-BE49-F238E27FC236}">
                <a16:creationId xmlns:a16="http://schemas.microsoft.com/office/drawing/2014/main" id="{C14FE371-6CE0-4594-3551-924DDA1FAAB3}"/>
              </a:ext>
            </a:extLst>
          </p:cNvPr>
          <p:cNvSpPr>
            <a:spLocks noGrp="1"/>
          </p:cNvSpPr>
          <p:nvPr>
            <p:ph type="sldNum" sz="quarter" idx="4"/>
          </p:nvPr>
        </p:nvSpPr>
        <p:spPr/>
        <p:txBody>
          <a:bodyPr/>
          <a:lstStyle/>
          <a:p>
            <a:fld id="{9860EDB8-5305-433F-BE41-D7A86D811DB3}" type="slidenum">
              <a:rPr lang="en-US" smtClean="0"/>
              <a:pPr/>
              <a:t>15</a:t>
            </a:fld>
            <a:endParaRPr lang="en-US" dirty="0"/>
          </a:p>
        </p:txBody>
      </p:sp>
    </p:spTree>
    <p:extLst>
      <p:ext uri="{BB962C8B-B14F-4D97-AF65-F5344CB8AC3E}">
        <p14:creationId xmlns:p14="http://schemas.microsoft.com/office/powerpoint/2010/main" val="1651548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17"/>
          <p:cNvSpPr txBox="1">
            <a:spLocks/>
          </p:cNvSpPr>
          <p:nvPr/>
        </p:nvSpPr>
        <p:spPr>
          <a:xfrm>
            <a:off x="541609" y="3153129"/>
            <a:ext cx="10073381" cy="551742"/>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spcAft>
                <a:spcPts val="0"/>
              </a:spcAft>
              <a:buNone/>
              <a:defRPr/>
            </a:pPr>
            <a:r>
              <a:rPr lang="en-US" sz="4400" dirty="0">
                <a:latin typeface="Segoe UI" panose="020B0502040204020203" pitchFamily="34" charset="0"/>
                <a:cs typeface="Segoe UI" panose="020B0502040204020203" pitchFamily="34" charset="0"/>
              </a:rPr>
              <a:t>Factors Common to both Scenarios</a:t>
            </a:r>
          </a:p>
        </p:txBody>
      </p:sp>
      <p:sp>
        <p:nvSpPr>
          <p:cNvPr id="2" name="Slide Number Placeholder 1">
            <a:extLst>
              <a:ext uri="{FF2B5EF4-FFF2-40B4-BE49-F238E27FC236}">
                <a16:creationId xmlns:a16="http://schemas.microsoft.com/office/drawing/2014/main" id="{61E52543-CA44-071B-FC9E-0ACC439D75C9}"/>
              </a:ext>
            </a:extLst>
          </p:cNvPr>
          <p:cNvSpPr>
            <a:spLocks noGrp="1"/>
          </p:cNvSpPr>
          <p:nvPr>
            <p:ph type="sldNum" sz="quarter" idx="4"/>
          </p:nvPr>
        </p:nvSpPr>
        <p:spPr/>
        <p:txBody>
          <a:bodyPr/>
          <a:lstStyle/>
          <a:p>
            <a:fld id="{9860EDB8-5305-433F-BE41-D7A86D811DB3}" type="slidenum">
              <a:rPr lang="en-US" smtClean="0"/>
              <a:pPr/>
              <a:t>16</a:t>
            </a:fld>
            <a:endParaRPr lang="en-US" dirty="0"/>
          </a:p>
        </p:txBody>
      </p:sp>
    </p:spTree>
    <p:extLst>
      <p:ext uri="{BB962C8B-B14F-4D97-AF65-F5344CB8AC3E}">
        <p14:creationId xmlns:p14="http://schemas.microsoft.com/office/powerpoint/2010/main" val="3938133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6" y="448056"/>
            <a:ext cx="11296325" cy="640080"/>
          </a:xfrm>
        </p:spPr>
        <p:txBody>
          <a:bodyPr>
            <a:normAutofit/>
          </a:bodyPr>
          <a:lstStyle/>
          <a:p>
            <a:pPr>
              <a:spcAft>
                <a:spcPts val="600"/>
              </a:spcAft>
              <a:defRPr/>
            </a:pPr>
            <a:r>
              <a:rPr lang="en-US" dirty="0">
                <a:latin typeface="Segoe UI"/>
                <a:cs typeface="Segoe UI"/>
              </a:rPr>
              <a:t>Historical Inflation </a:t>
            </a:r>
            <a:endParaRPr lang="fr-BE" b="1" dirty="0">
              <a:latin typeface="Segoe UI Light"/>
              <a:cs typeface="Segoe UI Light"/>
            </a:endParaRPr>
          </a:p>
        </p:txBody>
      </p:sp>
      <p:pic>
        <p:nvPicPr>
          <p:cNvPr id="8" name="Picture 7">
            <a:extLst>
              <a:ext uri="{FF2B5EF4-FFF2-40B4-BE49-F238E27FC236}">
                <a16:creationId xmlns:a16="http://schemas.microsoft.com/office/drawing/2014/main" id="{9C0036F9-DECD-4132-96F5-D3FA79196C6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83907" y="2207396"/>
            <a:ext cx="7466120" cy="4030462"/>
          </a:xfrm>
          <a:prstGeom prst="rect">
            <a:avLst/>
          </a:prstGeom>
          <a:noFill/>
        </p:spPr>
      </p:pic>
      <p:sp>
        <p:nvSpPr>
          <p:cNvPr id="4" name="TextBox 3">
            <a:extLst>
              <a:ext uri="{FF2B5EF4-FFF2-40B4-BE49-F238E27FC236}">
                <a16:creationId xmlns:a16="http://schemas.microsoft.com/office/drawing/2014/main" id="{FE439A31-92EA-1764-71A4-D8CF86CA9C04}"/>
              </a:ext>
            </a:extLst>
          </p:cNvPr>
          <p:cNvSpPr txBox="1"/>
          <p:nvPr/>
        </p:nvSpPr>
        <p:spPr>
          <a:xfrm>
            <a:off x="521206" y="1563112"/>
            <a:ext cx="6096000" cy="461665"/>
          </a:xfrm>
          <a:prstGeom prst="rect">
            <a:avLst/>
          </a:prstGeom>
          <a:noFill/>
        </p:spPr>
        <p:txBody>
          <a:bodyPr wrap="square">
            <a:spAutoFit/>
          </a:bodyPr>
          <a:lstStyle/>
          <a:p>
            <a:r>
              <a:rPr lang="en-US" sz="2400" dirty="0">
                <a:latin typeface="Segoe UI" panose="020B0502040204020203" pitchFamily="34" charset="0"/>
                <a:cs typeface="Segoe UI" panose="020B0502040204020203" pitchFamily="34" charset="0"/>
              </a:rPr>
              <a:t>Impact of Inflation 1996 – 2023:</a:t>
            </a:r>
            <a:endParaRPr lang="en-US" sz="2400" dirty="0"/>
          </a:p>
        </p:txBody>
      </p:sp>
      <p:sp>
        <p:nvSpPr>
          <p:cNvPr id="2" name="Slide Number Placeholder 1">
            <a:extLst>
              <a:ext uri="{FF2B5EF4-FFF2-40B4-BE49-F238E27FC236}">
                <a16:creationId xmlns:a16="http://schemas.microsoft.com/office/drawing/2014/main" id="{ABDBEBBC-1485-FE45-D046-0EA9458CCF2B}"/>
              </a:ext>
            </a:extLst>
          </p:cNvPr>
          <p:cNvSpPr>
            <a:spLocks noGrp="1"/>
          </p:cNvSpPr>
          <p:nvPr>
            <p:ph type="sldNum" sz="quarter" idx="4"/>
          </p:nvPr>
        </p:nvSpPr>
        <p:spPr/>
        <p:txBody>
          <a:bodyPr/>
          <a:lstStyle/>
          <a:p>
            <a:fld id="{9860EDB8-5305-433F-BE41-D7A86D811DB3}" type="slidenum">
              <a:rPr lang="en-US" smtClean="0"/>
              <a:pPr/>
              <a:t>17</a:t>
            </a:fld>
            <a:endParaRPr lang="en-US" dirty="0"/>
          </a:p>
        </p:txBody>
      </p:sp>
    </p:spTree>
    <p:extLst>
      <p:ext uri="{BB962C8B-B14F-4D97-AF65-F5344CB8AC3E}">
        <p14:creationId xmlns:p14="http://schemas.microsoft.com/office/powerpoint/2010/main" val="26101763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7" y="448056"/>
            <a:ext cx="8004480" cy="640080"/>
          </a:xfrm>
        </p:spPr>
        <p:txBody>
          <a:bodyPr>
            <a:normAutofit/>
          </a:bodyPr>
          <a:lstStyle/>
          <a:p>
            <a:pPr lvl="0">
              <a:spcAft>
                <a:spcPts val="600"/>
              </a:spcAft>
              <a:defRPr/>
            </a:pPr>
            <a:r>
              <a:rPr lang="en-US" dirty="0">
                <a:latin typeface="Segoe UI" panose="020B0502040204020203" pitchFamily="34" charset="0"/>
                <a:cs typeface="Segoe UI" panose="020B0502040204020203" pitchFamily="34" charset="0"/>
              </a:rPr>
              <a:t>Basis for Inflation Estimates</a:t>
            </a:r>
          </a:p>
        </p:txBody>
      </p:sp>
      <p:sp>
        <p:nvSpPr>
          <p:cNvPr id="5" name="Content Placeholder 4"/>
          <p:cNvSpPr>
            <a:spLocks noGrp="1"/>
          </p:cNvSpPr>
          <p:nvPr>
            <p:ph sz="half" idx="4294967295"/>
          </p:nvPr>
        </p:nvSpPr>
        <p:spPr>
          <a:xfrm>
            <a:off x="7563885" y="1513846"/>
            <a:ext cx="4185090" cy="3989334"/>
          </a:xfrm>
        </p:spPr>
        <p:txBody>
          <a:bodyPr vert="horz" lIns="91440" tIns="45720" rIns="91440" bIns="45720" rtlCol="0">
            <a:normAutofit/>
          </a:bodyPr>
          <a:lstStyle/>
          <a:p>
            <a:pPr marL="0" indent="0">
              <a:lnSpc>
                <a:spcPts val="1800"/>
              </a:lnSpc>
              <a:spcBef>
                <a:spcPts val="1000"/>
              </a:spcBef>
              <a:spcAft>
                <a:spcPts val="600"/>
              </a:spcAft>
              <a:buNone/>
            </a:pPr>
            <a:r>
              <a:rPr lang="en-US" sz="1800" b="1" dirty="0">
                <a:solidFill>
                  <a:prstClr val="black">
                    <a:lumMod val="75000"/>
                    <a:lumOff val="25000"/>
                  </a:prstClr>
                </a:solidFill>
                <a:latin typeface="Segoe UI" panose="020B0502040204020203" pitchFamily="34" charset="0"/>
                <a:cs typeface="Segoe UI" panose="020B0502040204020203" pitchFamily="34" charset="0"/>
              </a:rPr>
              <a:t>Energy cost increase separately estimated</a:t>
            </a:r>
          </a:p>
          <a:p>
            <a:pPr marL="285750" indent="-285750">
              <a:lnSpc>
                <a:spcPct val="100000"/>
              </a:lnSpc>
              <a:spcBef>
                <a:spcPts val="1000"/>
              </a:spcBef>
              <a:spcAft>
                <a:spcPts val="600"/>
              </a:spcAft>
              <a:buFont typeface="Wingdings" panose="05000000000000000000" pitchFamily="2" charset="2"/>
              <a:buChar char="Ø"/>
            </a:pPr>
            <a:r>
              <a:rPr lang="en-US" sz="1800" dirty="0">
                <a:solidFill>
                  <a:prstClr val="black">
                    <a:lumMod val="75000"/>
                    <a:lumOff val="25000"/>
                  </a:prstClr>
                </a:solidFill>
                <a:latin typeface="Segoe UI" panose="020B0502040204020203" pitchFamily="34" charset="0"/>
                <a:cs typeface="Segoe UI" panose="020B0502040204020203" pitchFamily="34" charset="0"/>
              </a:rPr>
              <a:t>Based upon current futures markets data in Europe</a:t>
            </a:r>
          </a:p>
          <a:p>
            <a:pPr marL="285750" indent="-285750">
              <a:lnSpc>
                <a:spcPct val="100000"/>
              </a:lnSpc>
              <a:spcBef>
                <a:spcPts val="1000"/>
              </a:spcBef>
              <a:spcAft>
                <a:spcPts val="600"/>
              </a:spcAft>
              <a:buFont typeface="Wingdings" panose="05000000000000000000" pitchFamily="2" charset="2"/>
              <a:buChar char="Ø"/>
            </a:pPr>
            <a:r>
              <a:rPr lang="en-US" sz="1800" dirty="0">
                <a:solidFill>
                  <a:prstClr val="black">
                    <a:lumMod val="75000"/>
                    <a:lumOff val="25000"/>
                  </a:prstClr>
                </a:solidFill>
                <a:latin typeface="Segoe UI" panose="020B0502040204020203" pitchFamily="34" charset="0"/>
                <a:cs typeface="Segoe UI" panose="020B0502040204020203" pitchFamily="34" charset="0"/>
              </a:rPr>
              <a:t>Limited data beyond 2024</a:t>
            </a:r>
          </a:p>
          <a:p>
            <a:pPr marL="285750" indent="-285750">
              <a:lnSpc>
                <a:spcPct val="100000"/>
              </a:lnSpc>
              <a:spcBef>
                <a:spcPts val="1000"/>
              </a:spcBef>
              <a:spcAft>
                <a:spcPts val="600"/>
              </a:spcAft>
              <a:buFont typeface="Wingdings" panose="05000000000000000000" pitchFamily="2" charset="2"/>
              <a:buChar char="Ø"/>
            </a:pPr>
            <a:r>
              <a:rPr lang="en-US" sz="1800" dirty="0">
                <a:solidFill>
                  <a:prstClr val="black">
                    <a:lumMod val="75000"/>
                    <a:lumOff val="25000"/>
                  </a:prstClr>
                </a:solidFill>
                <a:latin typeface="Segoe UI" panose="020B0502040204020203" pitchFamily="34" charset="0"/>
                <a:cs typeface="Segoe UI" panose="020B0502040204020203" pitchFamily="34" charset="0"/>
              </a:rPr>
              <a:t>Potential for fluctuations between forecast and actual amounts</a:t>
            </a:r>
          </a:p>
          <a:p>
            <a:pPr>
              <a:lnSpc>
                <a:spcPts val="1800"/>
              </a:lnSpc>
              <a:spcBef>
                <a:spcPts val="600"/>
              </a:spcBef>
              <a:spcAft>
                <a:spcPts val="0"/>
              </a:spcAft>
            </a:pPr>
            <a:endParaRPr lang="en-US" sz="1800" dirty="0">
              <a:solidFill>
                <a:prstClr val="black">
                  <a:lumMod val="75000"/>
                  <a:lumOff val="25000"/>
                </a:prstClr>
              </a:solidFill>
              <a:latin typeface="Segoe UI" panose="020B0502040204020203" pitchFamily="34" charset="0"/>
              <a:cs typeface="Segoe UI" panose="020B0502040204020203" pitchFamily="34" charset="0"/>
            </a:endParaRPr>
          </a:p>
        </p:txBody>
      </p:sp>
      <p:cxnSp>
        <p:nvCxnSpPr>
          <p:cNvPr id="9" name="Straight Connector 8" descr="Light grey line separating Morph text and images">
            <a:extLst>
              <a:ext uri="{FF2B5EF4-FFF2-40B4-BE49-F238E27FC236}">
                <a16:creationId xmlns:a16="http://schemas.microsoft.com/office/drawing/2014/main" id="{F6A5E128-6CE1-40A5-9814-280995F5058F}"/>
              </a:ext>
            </a:extLst>
          </p:cNvPr>
          <p:cNvCxnSpPr/>
          <p:nvPr/>
        </p:nvCxnSpPr>
        <p:spPr>
          <a:xfrm>
            <a:off x="7306269" y="1472431"/>
            <a:ext cx="0" cy="4892634"/>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4">
            <a:extLst>
              <a:ext uri="{FF2B5EF4-FFF2-40B4-BE49-F238E27FC236}">
                <a16:creationId xmlns:a16="http://schemas.microsoft.com/office/drawing/2014/main" id="{3772A382-3466-4D4C-B44B-46646E9983E0}"/>
              </a:ext>
            </a:extLst>
          </p:cNvPr>
          <p:cNvSpPr txBox="1">
            <a:spLocks/>
          </p:cNvSpPr>
          <p:nvPr/>
        </p:nvSpPr>
        <p:spPr>
          <a:xfrm>
            <a:off x="700649" y="1513846"/>
            <a:ext cx="6348005" cy="4380058"/>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nSpc>
                <a:spcPct val="100000"/>
              </a:lnSpc>
              <a:spcAft>
                <a:spcPts val="600"/>
              </a:spcAft>
            </a:pPr>
            <a:r>
              <a:rPr lang="en-US" sz="1800" dirty="0">
                <a:solidFill>
                  <a:prstClr val="black">
                    <a:lumMod val="75000"/>
                    <a:lumOff val="25000"/>
                  </a:prstClr>
                </a:solidFill>
                <a:latin typeface="Segoe UI" panose="020B0502040204020203" pitchFamily="34" charset="0"/>
                <a:cs typeface="Segoe UI" panose="020B0502040204020203" pitchFamily="34" charset="0"/>
              </a:rPr>
              <a:t>Utilize International Monetary Fund (IMF) forecast:</a:t>
            </a:r>
            <a:endParaRPr lang="en-US" sz="1800" dirty="0">
              <a:solidFill>
                <a:prstClr val="black">
                  <a:lumMod val="75000"/>
                  <a:lumOff val="25000"/>
                </a:prstClr>
              </a:solidFill>
              <a:highlight>
                <a:srgbClr val="FFFF00"/>
              </a:highlight>
              <a:latin typeface="Segoe UI" panose="020B0502040204020203" pitchFamily="34" charset="0"/>
              <a:cs typeface="Segoe UI" panose="020B0502040204020203" pitchFamily="34" charset="0"/>
            </a:endParaRPr>
          </a:p>
          <a:p>
            <a:pPr marL="342900" indent="-342900">
              <a:lnSpc>
                <a:spcPct val="100000"/>
              </a:lnSpc>
              <a:spcAft>
                <a:spcPts val="600"/>
              </a:spcAft>
              <a:buFont typeface="Wingdings" panose="05000000000000000000" pitchFamily="2" charset="2"/>
              <a:buChar char="Ø"/>
            </a:pPr>
            <a:r>
              <a:rPr lang="en-US" sz="1800" dirty="0">
                <a:solidFill>
                  <a:prstClr val="black">
                    <a:lumMod val="75000"/>
                    <a:lumOff val="25000"/>
                  </a:prstClr>
                </a:solidFill>
                <a:latin typeface="Segoe UI" panose="020B0502040204020203" pitchFamily="34" charset="0"/>
                <a:cs typeface="Segoe UI" panose="020B0502040204020203" pitchFamily="34" charset="0"/>
              </a:rPr>
              <a:t>IMF is internationally recognized</a:t>
            </a:r>
          </a:p>
          <a:p>
            <a:pPr marL="342900" indent="-342900">
              <a:lnSpc>
                <a:spcPct val="100000"/>
              </a:lnSpc>
              <a:spcAft>
                <a:spcPts val="600"/>
              </a:spcAft>
              <a:buFont typeface="Wingdings" panose="05000000000000000000" pitchFamily="2" charset="2"/>
              <a:buChar char="Ø"/>
            </a:pPr>
            <a:r>
              <a:rPr lang="en-US" sz="1800" dirty="0">
                <a:solidFill>
                  <a:prstClr val="black">
                    <a:lumMod val="75000"/>
                    <a:lumOff val="25000"/>
                  </a:prstClr>
                </a:solidFill>
                <a:latin typeface="Segoe UI" panose="020B0502040204020203" pitchFamily="34" charset="0"/>
                <a:cs typeface="Segoe UI" panose="020B0502040204020203" pitchFamily="34" charset="0"/>
              </a:rPr>
              <a:t>Utilizing forecast for all of Switzerland</a:t>
            </a:r>
          </a:p>
          <a:p>
            <a:pPr marL="342900" indent="-342900">
              <a:lnSpc>
                <a:spcPct val="100000"/>
              </a:lnSpc>
              <a:spcAft>
                <a:spcPts val="600"/>
              </a:spcAft>
              <a:buFont typeface="Wingdings" panose="05000000000000000000" pitchFamily="2" charset="2"/>
              <a:buChar char="Ø"/>
            </a:pPr>
            <a:r>
              <a:rPr lang="en-US" sz="1800" dirty="0">
                <a:solidFill>
                  <a:prstClr val="black">
                    <a:lumMod val="75000"/>
                    <a:lumOff val="25000"/>
                  </a:prstClr>
                </a:solidFill>
                <a:latin typeface="Segoe UI" panose="020B0502040204020203" pitchFamily="34" charset="0"/>
                <a:cs typeface="Segoe UI" panose="020B0502040204020203" pitchFamily="34" charset="0"/>
              </a:rPr>
              <a:t>Most recent update was published in October 2022</a:t>
            </a:r>
            <a:endParaRPr lang="en-US" sz="1800" dirty="0">
              <a:solidFill>
                <a:prstClr val="black">
                  <a:lumMod val="75000"/>
                  <a:lumOff val="25000"/>
                </a:prstClr>
              </a:solidFill>
              <a:highlight>
                <a:srgbClr val="FFFF00"/>
              </a:highlight>
              <a:latin typeface="Segoe UI" panose="020B0502040204020203" pitchFamily="34" charset="0"/>
              <a:cs typeface="Segoe UI" panose="020B0502040204020203" pitchFamily="34" charset="0"/>
            </a:endParaRPr>
          </a:p>
          <a:p>
            <a:pPr marL="342900" indent="-342900">
              <a:lnSpc>
                <a:spcPct val="100000"/>
              </a:lnSpc>
              <a:spcAft>
                <a:spcPts val="600"/>
              </a:spcAft>
              <a:buFont typeface="Wingdings" panose="05000000000000000000" pitchFamily="2" charset="2"/>
              <a:buChar char="Ø"/>
            </a:pPr>
            <a:r>
              <a:rPr lang="en-US" sz="1800" dirty="0">
                <a:solidFill>
                  <a:prstClr val="black">
                    <a:lumMod val="75000"/>
                    <a:lumOff val="25000"/>
                  </a:prstClr>
                </a:solidFill>
                <a:latin typeface="Segoe UI" panose="020B0502040204020203" pitchFamily="34" charset="0"/>
                <a:cs typeface="Segoe UI" panose="020B0502040204020203" pitchFamily="34" charset="0"/>
              </a:rPr>
              <a:t>Long-term forecast, currently through 2027</a:t>
            </a:r>
          </a:p>
          <a:p>
            <a:pPr marL="342900" indent="-342900">
              <a:lnSpc>
                <a:spcPct val="100000"/>
              </a:lnSpc>
              <a:spcAft>
                <a:spcPts val="600"/>
              </a:spcAft>
              <a:buFont typeface="Wingdings" panose="05000000000000000000" pitchFamily="2" charset="2"/>
              <a:buChar char="Ø"/>
            </a:pPr>
            <a:r>
              <a:rPr lang="en-US" sz="1800" dirty="0">
                <a:solidFill>
                  <a:prstClr val="black">
                    <a:lumMod val="75000"/>
                    <a:lumOff val="25000"/>
                  </a:prstClr>
                </a:solidFill>
                <a:latin typeface="Segoe UI" panose="020B0502040204020203" pitchFamily="34" charset="0"/>
                <a:cs typeface="Segoe UI" panose="020B0502040204020203" pitchFamily="34" charset="0"/>
              </a:rPr>
              <a:t>IMF to update again in April 2023</a:t>
            </a:r>
          </a:p>
          <a:p>
            <a:pPr>
              <a:lnSpc>
                <a:spcPct val="100000"/>
              </a:lnSpc>
              <a:spcAft>
                <a:spcPts val="600"/>
              </a:spcAft>
            </a:pPr>
            <a:r>
              <a:rPr lang="en-US" sz="1800" b="1" dirty="0">
                <a:solidFill>
                  <a:prstClr val="black">
                    <a:lumMod val="75000"/>
                    <a:lumOff val="25000"/>
                  </a:prstClr>
                </a:solidFill>
                <a:latin typeface="Segoe UI" panose="020B0502040204020203" pitchFamily="34" charset="0"/>
                <a:cs typeface="Segoe UI" panose="020B0502040204020203" pitchFamily="34" charset="0"/>
              </a:rPr>
              <a:t>Currently estimated to be approximately 2% over the full financial period</a:t>
            </a:r>
          </a:p>
          <a:p>
            <a:pPr>
              <a:lnSpc>
                <a:spcPct val="100000"/>
              </a:lnSpc>
              <a:spcAft>
                <a:spcPts val="600"/>
              </a:spcAft>
            </a:pPr>
            <a:r>
              <a:rPr lang="en-US" sz="1400" dirty="0">
                <a:solidFill>
                  <a:prstClr val="black">
                    <a:lumMod val="75000"/>
                    <a:lumOff val="25000"/>
                  </a:prstClr>
                </a:solidFill>
                <a:latin typeface="Segoe UI" panose="020B0502040204020203" pitchFamily="34" charset="0"/>
                <a:cs typeface="Segoe UI" panose="020B0502040204020203" pitchFamily="34" charset="0"/>
              </a:rPr>
              <a:t>Inflation has NOT been calculated on certain non-staff costs (e.g. repayment of the loan) as they are not impacted by inflation</a:t>
            </a:r>
            <a:r>
              <a:rPr lang="en-US" sz="1800" b="1" dirty="0">
                <a:solidFill>
                  <a:prstClr val="black">
                    <a:lumMod val="75000"/>
                    <a:lumOff val="25000"/>
                  </a:prstClr>
                </a:solidFill>
                <a:latin typeface="Segoe UI" panose="020B0502040204020203" pitchFamily="34" charset="0"/>
                <a:cs typeface="Segoe UI" panose="020B0502040204020203" pitchFamily="34" charset="0"/>
              </a:rPr>
              <a:t> </a:t>
            </a:r>
          </a:p>
          <a:p>
            <a:pPr>
              <a:lnSpc>
                <a:spcPct val="100000"/>
              </a:lnSpc>
              <a:spcBef>
                <a:spcPts val="600"/>
              </a:spcBef>
              <a:spcAft>
                <a:spcPts val="0"/>
              </a:spcAft>
            </a:pPr>
            <a:endParaRPr lang="en-US" sz="20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B1632A87-1748-1EE4-FCD9-C284605E00E6}"/>
              </a:ext>
            </a:extLst>
          </p:cNvPr>
          <p:cNvSpPr>
            <a:spLocks noGrp="1"/>
          </p:cNvSpPr>
          <p:nvPr>
            <p:ph type="sldNum" sz="quarter" idx="4"/>
          </p:nvPr>
        </p:nvSpPr>
        <p:spPr/>
        <p:txBody>
          <a:bodyPr/>
          <a:lstStyle/>
          <a:p>
            <a:fld id="{9860EDB8-5305-433F-BE41-D7A86D811DB3}" type="slidenum">
              <a:rPr lang="en-US" smtClean="0"/>
              <a:pPr/>
              <a:t>18</a:t>
            </a:fld>
            <a:endParaRPr lang="en-US" dirty="0"/>
          </a:p>
        </p:txBody>
      </p:sp>
    </p:spTree>
    <p:extLst>
      <p:ext uri="{BB962C8B-B14F-4D97-AF65-F5344CB8AC3E}">
        <p14:creationId xmlns:p14="http://schemas.microsoft.com/office/powerpoint/2010/main" val="34301542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8570542" cy="640080"/>
          </a:xfrm>
        </p:spPr>
        <p:txBody>
          <a:bodyPr>
            <a:noAutofit/>
          </a:bodyPr>
          <a:lstStyle/>
          <a:p>
            <a:r>
              <a:rPr lang="en-US" dirty="0">
                <a:latin typeface="Segoe UI" panose="020B0502040204020203" pitchFamily="34" charset="0"/>
                <a:cs typeface="Segoe UI" panose="020B0502040204020203" pitchFamily="34" charset="0"/>
              </a:rPr>
              <a:t>Inflationary Impact by Scenario</a:t>
            </a:r>
          </a:p>
        </p:txBody>
      </p:sp>
      <p:sp>
        <p:nvSpPr>
          <p:cNvPr id="38" name="Content Placeholder 17"/>
          <p:cNvSpPr txBox="1">
            <a:spLocks/>
          </p:cNvSpPr>
          <p:nvPr/>
        </p:nvSpPr>
        <p:spPr>
          <a:xfrm>
            <a:off x="541609" y="1524708"/>
            <a:ext cx="10622577" cy="488523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0"/>
              </a:spcAft>
              <a:buNone/>
              <a:defRPr/>
            </a:pPr>
            <a:r>
              <a:rPr lang="en-US" sz="1700" dirty="0">
                <a:latin typeface="Segoe UI" panose="020B0502040204020203" pitchFamily="34" charset="0"/>
                <a:cs typeface="Segoe UI" panose="020B0502040204020203" pitchFamily="34" charset="0"/>
              </a:rPr>
              <a:t> </a:t>
            </a:r>
          </a:p>
        </p:txBody>
      </p:sp>
      <p:graphicFrame>
        <p:nvGraphicFramePr>
          <p:cNvPr id="2" name="Table 2">
            <a:extLst>
              <a:ext uri="{FF2B5EF4-FFF2-40B4-BE49-F238E27FC236}">
                <a16:creationId xmlns:a16="http://schemas.microsoft.com/office/drawing/2014/main" id="{C937508D-B201-BB00-AFBF-57FF77E40C84}"/>
              </a:ext>
            </a:extLst>
          </p:cNvPr>
          <p:cNvGraphicFramePr>
            <a:graphicFrameLocks noGrp="1"/>
          </p:cNvGraphicFramePr>
          <p:nvPr>
            <p:extLst>
              <p:ext uri="{D42A27DB-BD31-4B8C-83A1-F6EECF244321}">
                <p14:modId xmlns:p14="http://schemas.microsoft.com/office/powerpoint/2010/main" val="2843395968"/>
              </p:ext>
            </p:extLst>
          </p:nvPr>
        </p:nvGraphicFramePr>
        <p:xfrm>
          <a:off x="1873974" y="2410154"/>
          <a:ext cx="8444053" cy="3089341"/>
        </p:xfrm>
        <a:graphic>
          <a:graphicData uri="http://schemas.openxmlformats.org/drawingml/2006/table">
            <a:tbl>
              <a:tblPr firstRow="1" bandRow="1">
                <a:tableStyleId>{21E4AEA4-8DFA-4A89-87EB-49C32662AFE0}</a:tableStyleId>
              </a:tblPr>
              <a:tblGrid>
                <a:gridCol w="3812451">
                  <a:extLst>
                    <a:ext uri="{9D8B030D-6E8A-4147-A177-3AD203B41FA5}">
                      <a16:colId xmlns:a16="http://schemas.microsoft.com/office/drawing/2014/main" val="2147316886"/>
                    </a:ext>
                  </a:extLst>
                </a:gridCol>
                <a:gridCol w="2315801">
                  <a:extLst>
                    <a:ext uri="{9D8B030D-6E8A-4147-A177-3AD203B41FA5}">
                      <a16:colId xmlns:a16="http://schemas.microsoft.com/office/drawing/2014/main" val="1774598006"/>
                    </a:ext>
                  </a:extLst>
                </a:gridCol>
                <a:gridCol w="2315801">
                  <a:extLst>
                    <a:ext uri="{9D8B030D-6E8A-4147-A177-3AD203B41FA5}">
                      <a16:colId xmlns:a16="http://schemas.microsoft.com/office/drawing/2014/main" val="714199500"/>
                    </a:ext>
                  </a:extLst>
                </a:gridCol>
              </a:tblGrid>
              <a:tr h="799297">
                <a:tc>
                  <a:txBody>
                    <a:bodyPr/>
                    <a:lstStyle/>
                    <a:p>
                      <a:pPr algn="ctr"/>
                      <a:r>
                        <a:rPr lang="en-US" dirty="0">
                          <a:solidFill>
                            <a:sysClr val="windowText" lastClr="000000"/>
                          </a:solidFill>
                        </a:rPr>
                        <a:t>Component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ysClr val="windowText" lastClr="000000"/>
                          </a:solidFill>
                        </a:rPr>
                        <a:t>Estimated Impact – SG’s Proposal</a:t>
                      </a:r>
                    </a:p>
                  </a:txBody>
                  <a:tcPr anchor="ctr"/>
                </a:tc>
                <a:tc>
                  <a:txBody>
                    <a:bodyPr/>
                    <a:lstStyle/>
                    <a:p>
                      <a:pPr algn="ctr"/>
                      <a:r>
                        <a:rPr lang="en-US" dirty="0">
                          <a:solidFill>
                            <a:sysClr val="windowText" lastClr="000000"/>
                          </a:solidFill>
                        </a:rPr>
                        <a:t>Estimated Impact – ZNG Scenario</a:t>
                      </a:r>
                    </a:p>
                  </a:txBody>
                  <a:tcPr anchor="ctr"/>
                </a:tc>
                <a:extLst>
                  <a:ext uri="{0D108BD9-81ED-4DB2-BD59-A6C34878D82A}">
                    <a16:rowId xmlns:a16="http://schemas.microsoft.com/office/drawing/2014/main" val="2111355"/>
                  </a:ext>
                </a:extLst>
              </a:tr>
              <a:tr h="463083">
                <a:tc>
                  <a:txBody>
                    <a:bodyPr/>
                    <a:lstStyle/>
                    <a:p>
                      <a:pPr algn="l">
                        <a:spcBef>
                          <a:spcPts val="300"/>
                        </a:spcBef>
                        <a:spcAft>
                          <a:spcPts val="300"/>
                        </a:spcAft>
                        <a:tabLst>
                          <a:tab pos="900430" algn="l"/>
                        </a:tabLst>
                      </a:pPr>
                      <a:r>
                        <a:rPr lang="en-GB" sz="1600" dirty="0">
                          <a:solidFill>
                            <a:srgbClr val="000000"/>
                          </a:solidFill>
                          <a:effectLst/>
                          <a:latin typeface="+mn-lt"/>
                          <a:ea typeface="Times New Roman" panose="02020603050405020304" pitchFamily="18" charset="0"/>
                          <a:cs typeface="Calibri" panose="020F0502020204030204" pitchFamily="34" charset="0"/>
                        </a:rPr>
                        <a:t>Staff Cost Inflation</a:t>
                      </a:r>
                      <a:endParaRPr lang="en-US" sz="16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r">
                        <a:spcBef>
                          <a:spcPts val="300"/>
                        </a:spcBef>
                        <a:spcAft>
                          <a:spcPts val="300"/>
                        </a:spcAft>
                        <a:tabLst>
                          <a:tab pos="900430" algn="l"/>
                        </a:tabLst>
                      </a:pPr>
                      <a:r>
                        <a:rPr lang="en-US" sz="1600" dirty="0">
                          <a:effectLst/>
                          <a:latin typeface="+mn-lt"/>
                          <a:ea typeface="Arial" panose="020B0604020202020204" pitchFamily="34" charset="0"/>
                          <a:cs typeface="Arial" panose="020B0604020202020204" pitchFamily="34" charset="0"/>
                        </a:rPr>
                        <a:t>CHF 4.5 million</a:t>
                      </a:r>
                    </a:p>
                  </a:txBody>
                  <a:tcPr marL="68580" marR="68580" marT="0" marB="0" anchor="ctr"/>
                </a:tc>
                <a:tc>
                  <a:txBody>
                    <a:bodyPr/>
                    <a:lstStyle/>
                    <a:p>
                      <a:pPr algn="r">
                        <a:spcBef>
                          <a:spcPts val="300"/>
                        </a:spcBef>
                        <a:spcAft>
                          <a:spcPts val="300"/>
                        </a:spcAft>
                        <a:tabLst>
                          <a:tab pos="900430" algn="l"/>
                        </a:tabLst>
                      </a:pPr>
                      <a:r>
                        <a:rPr lang="en-US" sz="1600" dirty="0">
                          <a:effectLst/>
                          <a:latin typeface="+mn-lt"/>
                          <a:ea typeface="Arial" panose="020B0604020202020204" pitchFamily="34" charset="0"/>
                          <a:cs typeface="Arial" panose="020B0604020202020204" pitchFamily="34" charset="0"/>
                        </a:rPr>
                        <a:t>CHF 4.3 million</a:t>
                      </a:r>
                    </a:p>
                  </a:txBody>
                  <a:tcPr marL="68580" marR="68580" marT="0" marB="0" anchor="ctr"/>
                </a:tc>
                <a:extLst>
                  <a:ext uri="{0D108BD9-81ED-4DB2-BD59-A6C34878D82A}">
                    <a16:rowId xmlns:a16="http://schemas.microsoft.com/office/drawing/2014/main" val="1179779980"/>
                  </a:ext>
                </a:extLst>
              </a:tr>
              <a:tr h="608987">
                <a:tc>
                  <a:txBody>
                    <a:bodyPr/>
                    <a:lstStyle/>
                    <a:p>
                      <a:pPr algn="l">
                        <a:spcBef>
                          <a:spcPts val="300"/>
                        </a:spcBef>
                        <a:spcAft>
                          <a:spcPts val="300"/>
                        </a:spcAft>
                        <a:tabLst>
                          <a:tab pos="900430" algn="l"/>
                        </a:tabLst>
                      </a:pPr>
                      <a:r>
                        <a:rPr lang="en-GB" sz="1600" dirty="0">
                          <a:solidFill>
                            <a:srgbClr val="000000"/>
                          </a:solidFill>
                          <a:effectLst/>
                          <a:latin typeface="+mn-lt"/>
                          <a:ea typeface="Arial" panose="020B0604020202020204" pitchFamily="34" charset="0"/>
                          <a:cs typeface="Calibri" panose="020F0502020204030204" pitchFamily="34" charset="0"/>
                        </a:rPr>
                        <a:t>Non-Staff Cost Inflation</a:t>
                      </a:r>
                      <a:endParaRPr lang="en-US" sz="16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r">
                        <a:spcBef>
                          <a:spcPts val="300"/>
                        </a:spcBef>
                        <a:spcAft>
                          <a:spcPts val="300"/>
                        </a:spcAft>
                        <a:tabLst>
                          <a:tab pos="900430" algn="l"/>
                        </a:tabLst>
                      </a:pPr>
                      <a:r>
                        <a:rPr lang="en-US" sz="1600" dirty="0">
                          <a:effectLst/>
                          <a:latin typeface="+mn-lt"/>
                          <a:ea typeface="Arial" panose="020B0604020202020204" pitchFamily="34" charset="0"/>
                          <a:cs typeface="Arial" panose="020B0604020202020204" pitchFamily="34" charset="0"/>
                        </a:rPr>
                        <a:t>CHF 1.4 million</a:t>
                      </a:r>
                    </a:p>
                  </a:txBody>
                  <a:tcPr marL="68580" marR="68580" marT="0" marB="0" anchor="ctr"/>
                </a:tc>
                <a:tc>
                  <a:txBody>
                    <a:bodyPr/>
                    <a:lstStyle/>
                    <a:p>
                      <a:pPr algn="r">
                        <a:spcBef>
                          <a:spcPts val="300"/>
                        </a:spcBef>
                        <a:spcAft>
                          <a:spcPts val="300"/>
                        </a:spcAft>
                        <a:tabLst>
                          <a:tab pos="900430" algn="l"/>
                        </a:tabLst>
                      </a:pPr>
                      <a:r>
                        <a:rPr lang="en-US" sz="1600" dirty="0">
                          <a:effectLst/>
                          <a:latin typeface="+mn-lt"/>
                          <a:ea typeface="Arial" panose="020B0604020202020204" pitchFamily="34" charset="0"/>
                          <a:cs typeface="Arial" panose="020B0604020202020204" pitchFamily="34" charset="0"/>
                        </a:rPr>
                        <a:t>CHF 1.2 million</a:t>
                      </a:r>
                    </a:p>
                  </a:txBody>
                  <a:tcPr marL="68580" marR="68580" marT="0" marB="0" anchor="ctr"/>
                </a:tc>
                <a:extLst>
                  <a:ext uri="{0D108BD9-81ED-4DB2-BD59-A6C34878D82A}">
                    <a16:rowId xmlns:a16="http://schemas.microsoft.com/office/drawing/2014/main" val="1605069052"/>
                  </a:ext>
                </a:extLst>
              </a:tr>
              <a:tr h="608987">
                <a:tc>
                  <a:txBody>
                    <a:bodyPr/>
                    <a:lstStyle/>
                    <a:p>
                      <a:pPr algn="l">
                        <a:spcBef>
                          <a:spcPts val="300"/>
                        </a:spcBef>
                        <a:spcAft>
                          <a:spcPts val="300"/>
                        </a:spcAft>
                        <a:tabLst>
                          <a:tab pos="900430" algn="l"/>
                        </a:tabLst>
                      </a:pPr>
                      <a:r>
                        <a:rPr lang="en-GB" sz="1600" dirty="0">
                          <a:solidFill>
                            <a:srgbClr val="000000"/>
                          </a:solidFill>
                          <a:effectLst/>
                          <a:latin typeface="+mn-lt"/>
                          <a:ea typeface="Arial" panose="020B0604020202020204" pitchFamily="34" charset="0"/>
                          <a:cs typeface="Calibri" panose="020F0502020204030204" pitchFamily="34" charset="0"/>
                        </a:rPr>
                        <a:t>Energy Costs</a:t>
                      </a:r>
                      <a:endParaRPr lang="en-US" sz="16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r">
                        <a:spcBef>
                          <a:spcPts val="300"/>
                        </a:spcBef>
                        <a:spcAft>
                          <a:spcPts val="300"/>
                        </a:spcAft>
                        <a:tabLst>
                          <a:tab pos="900430" algn="l"/>
                        </a:tabLst>
                      </a:pPr>
                      <a:r>
                        <a:rPr lang="en-US" sz="1600" dirty="0">
                          <a:effectLst/>
                          <a:latin typeface="+mn-lt"/>
                          <a:ea typeface="Arial" panose="020B0604020202020204" pitchFamily="34" charset="0"/>
                          <a:cs typeface="Arial" panose="020B0604020202020204" pitchFamily="34" charset="0"/>
                        </a:rPr>
                        <a:t>CHF 0.9 million</a:t>
                      </a:r>
                    </a:p>
                  </a:txBody>
                  <a:tcPr marL="68580" marR="68580" marT="0" marB="0" anchor="ctr"/>
                </a:tc>
                <a:tc>
                  <a:txBody>
                    <a:bodyPr/>
                    <a:lstStyle/>
                    <a:p>
                      <a:pPr algn="r">
                        <a:spcBef>
                          <a:spcPts val="300"/>
                        </a:spcBef>
                        <a:spcAft>
                          <a:spcPts val="300"/>
                        </a:spcAft>
                        <a:tabLst>
                          <a:tab pos="900430" algn="l"/>
                        </a:tabLst>
                      </a:pPr>
                      <a:r>
                        <a:rPr lang="en-US" sz="1600" dirty="0">
                          <a:effectLst/>
                          <a:latin typeface="+mn-lt"/>
                          <a:ea typeface="Arial" panose="020B0604020202020204" pitchFamily="34" charset="0"/>
                          <a:cs typeface="Arial" panose="020B0604020202020204" pitchFamily="34" charset="0"/>
                        </a:rPr>
                        <a:t>CHF 0.9 million</a:t>
                      </a:r>
                    </a:p>
                  </a:txBody>
                  <a:tcPr marL="68580" marR="68580" marT="0" marB="0" anchor="ctr"/>
                </a:tc>
                <a:extLst>
                  <a:ext uri="{0D108BD9-81ED-4DB2-BD59-A6C34878D82A}">
                    <a16:rowId xmlns:a16="http://schemas.microsoft.com/office/drawing/2014/main" val="3071840156"/>
                  </a:ext>
                </a:extLst>
              </a:tr>
              <a:tr h="608987">
                <a:tc>
                  <a:txBody>
                    <a:bodyPr/>
                    <a:lstStyle/>
                    <a:p>
                      <a:pPr lvl="1" algn="l">
                        <a:spcBef>
                          <a:spcPts val="300"/>
                        </a:spcBef>
                        <a:spcAft>
                          <a:spcPts val="300"/>
                        </a:spcAft>
                        <a:tabLst>
                          <a:tab pos="900430" algn="l"/>
                        </a:tabLst>
                      </a:pPr>
                      <a:r>
                        <a:rPr lang="en-US" sz="1600" b="1" dirty="0">
                          <a:effectLst/>
                          <a:latin typeface="+mn-lt"/>
                          <a:ea typeface="Arial" panose="020B0604020202020204" pitchFamily="34" charset="0"/>
                          <a:cs typeface="Arial" panose="020B0604020202020204" pitchFamily="34" charset="0"/>
                        </a:rPr>
                        <a:t>Total Impact</a:t>
                      </a:r>
                    </a:p>
                  </a:txBody>
                  <a:tcPr marL="68580" marR="68580" marT="0" marB="0" anchor="ctr"/>
                </a:tc>
                <a:tc>
                  <a:txBody>
                    <a:bodyPr/>
                    <a:lstStyle/>
                    <a:p>
                      <a:pPr lvl="1" algn="r">
                        <a:spcBef>
                          <a:spcPts val="300"/>
                        </a:spcBef>
                        <a:spcAft>
                          <a:spcPts val="300"/>
                        </a:spcAft>
                        <a:tabLst>
                          <a:tab pos="900430" algn="l"/>
                        </a:tabLst>
                      </a:pPr>
                      <a:r>
                        <a:rPr lang="en-US" sz="1600" b="1" dirty="0">
                          <a:effectLst/>
                          <a:latin typeface="+mn-lt"/>
                          <a:ea typeface="Arial" panose="020B0604020202020204" pitchFamily="34" charset="0"/>
                          <a:cs typeface="Arial" panose="020B0604020202020204" pitchFamily="34" charset="0"/>
                        </a:rPr>
                        <a:t>CHF 6.8 million</a:t>
                      </a:r>
                    </a:p>
                  </a:txBody>
                  <a:tcPr marL="68580" marR="68580" marT="0" marB="0" anchor="ctr"/>
                </a:tc>
                <a:tc>
                  <a:txBody>
                    <a:bodyPr/>
                    <a:lstStyle/>
                    <a:p>
                      <a:pPr lvl="1" algn="r">
                        <a:spcBef>
                          <a:spcPts val="300"/>
                        </a:spcBef>
                        <a:spcAft>
                          <a:spcPts val="300"/>
                        </a:spcAft>
                        <a:tabLst>
                          <a:tab pos="900430" algn="l"/>
                        </a:tabLst>
                      </a:pPr>
                      <a:r>
                        <a:rPr lang="en-US" sz="1600" b="1" dirty="0">
                          <a:effectLst/>
                          <a:latin typeface="+mn-lt"/>
                          <a:ea typeface="Arial" panose="020B0604020202020204" pitchFamily="34" charset="0"/>
                          <a:cs typeface="Arial" panose="020B0604020202020204" pitchFamily="34" charset="0"/>
                        </a:rPr>
                        <a:t>CHF 6.4 million</a:t>
                      </a:r>
                    </a:p>
                  </a:txBody>
                  <a:tcPr marL="68580" marR="68580" marT="0" marB="0" anchor="ctr"/>
                </a:tc>
                <a:extLst>
                  <a:ext uri="{0D108BD9-81ED-4DB2-BD59-A6C34878D82A}">
                    <a16:rowId xmlns:a16="http://schemas.microsoft.com/office/drawing/2014/main" val="3784584161"/>
                  </a:ext>
                </a:extLst>
              </a:tr>
            </a:tbl>
          </a:graphicData>
        </a:graphic>
      </p:graphicFrame>
      <p:sp>
        <p:nvSpPr>
          <p:cNvPr id="3" name="Slide Number Placeholder 2">
            <a:extLst>
              <a:ext uri="{FF2B5EF4-FFF2-40B4-BE49-F238E27FC236}">
                <a16:creationId xmlns:a16="http://schemas.microsoft.com/office/drawing/2014/main" id="{4999C121-3853-4A84-17AA-F1879C5C5E10}"/>
              </a:ext>
            </a:extLst>
          </p:cNvPr>
          <p:cNvSpPr>
            <a:spLocks noGrp="1"/>
          </p:cNvSpPr>
          <p:nvPr>
            <p:ph type="sldNum" sz="quarter" idx="4"/>
          </p:nvPr>
        </p:nvSpPr>
        <p:spPr/>
        <p:txBody>
          <a:bodyPr/>
          <a:lstStyle/>
          <a:p>
            <a:fld id="{9860EDB8-5305-433F-BE41-D7A86D811DB3}" type="slidenum">
              <a:rPr lang="en-US" smtClean="0"/>
              <a:pPr/>
              <a:t>19</a:t>
            </a:fld>
            <a:endParaRPr lang="en-US" dirty="0"/>
          </a:p>
        </p:txBody>
      </p:sp>
    </p:spTree>
    <p:extLst>
      <p:ext uri="{BB962C8B-B14F-4D97-AF65-F5344CB8AC3E}">
        <p14:creationId xmlns:p14="http://schemas.microsoft.com/office/powerpoint/2010/main" val="33603342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itle 205">
            <a:extLst>
              <a:ext uri="{FF2B5EF4-FFF2-40B4-BE49-F238E27FC236}">
                <a16:creationId xmlns:a16="http://schemas.microsoft.com/office/drawing/2014/main" id="{DD4E0231-3D7C-C540-B04E-18D41BC7B1BC}"/>
              </a:ext>
            </a:extLst>
          </p:cNvPr>
          <p:cNvSpPr txBox="1">
            <a:spLocks/>
          </p:cNvSpPr>
          <p:nvPr/>
        </p:nvSpPr>
        <p:spPr>
          <a:xfrm>
            <a:off x="3013570" y="71918"/>
            <a:ext cx="7524454" cy="671695"/>
          </a:xfrm>
          <a:prstGeom prst="rect">
            <a:avLst/>
          </a:prstGeom>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13519F"/>
                </a:solidFill>
                <a:effectLst/>
                <a:uLnTx/>
                <a:uFillTx/>
                <a:latin typeface="Verdana" panose="020B0604030504040204" pitchFamily="34" charset="0"/>
                <a:ea typeface="Verdana" panose="020B0604030504040204" pitchFamily="34" charset="0"/>
                <a:cs typeface="Verdana" panose="020B0604030504040204" pitchFamily="34" charset="0"/>
              </a:rPr>
              <a:t>WMO Strategic Plan 2030</a:t>
            </a:r>
          </a:p>
        </p:txBody>
      </p:sp>
      <p:grpSp>
        <p:nvGrpSpPr>
          <p:cNvPr id="2" name="Group 1">
            <a:extLst>
              <a:ext uri="{FF2B5EF4-FFF2-40B4-BE49-F238E27FC236}">
                <a16:creationId xmlns:a16="http://schemas.microsoft.com/office/drawing/2014/main" id="{A2398BC1-7557-CA40-A2A5-703095C1A5D9}"/>
              </a:ext>
            </a:extLst>
          </p:cNvPr>
          <p:cNvGrpSpPr/>
          <p:nvPr/>
        </p:nvGrpSpPr>
        <p:grpSpPr>
          <a:xfrm>
            <a:off x="1723820" y="743613"/>
            <a:ext cx="8868440" cy="5660061"/>
            <a:chOff x="123289" y="1082988"/>
            <a:chExt cx="8803132" cy="5551576"/>
          </a:xfrm>
        </p:grpSpPr>
        <p:sp>
          <p:nvSpPr>
            <p:cNvPr id="54" name="Rectangle 53">
              <a:extLst>
                <a:ext uri="{FF2B5EF4-FFF2-40B4-BE49-F238E27FC236}">
                  <a16:creationId xmlns:a16="http://schemas.microsoft.com/office/drawing/2014/main" id="{02B2EC7A-B2E2-0E45-B997-933357407118}"/>
                </a:ext>
              </a:extLst>
            </p:cNvPr>
            <p:cNvSpPr/>
            <p:nvPr/>
          </p:nvSpPr>
          <p:spPr>
            <a:xfrm>
              <a:off x="2959078" y="2867309"/>
              <a:ext cx="1456073" cy="1533325"/>
            </a:xfrm>
            <a:prstGeom prst="rect">
              <a:avLst/>
            </a:prstGeom>
            <a:solidFill>
              <a:srgbClr val="005BAA"/>
            </a:solidFill>
            <a:ln>
              <a:solidFill>
                <a:srgbClr val="005BAA"/>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CH" sz="1400" b="1" i="0" u="none" strike="noStrike" kern="1200" cap="none" spc="0" normalizeH="0" baseline="0" noProof="0" dirty="0">
                  <a:ln>
                    <a:noFill/>
                  </a:ln>
                  <a:solidFill>
                    <a:prstClr val="white"/>
                  </a:solidFill>
                  <a:effectLst/>
                  <a:uLnTx/>
                  <a:uFillTx/>
                  <a:latin typeface="Calibri" panose="020F0502020204030204"/>
                  <a:ea typeface="+mn-ea"/>
                  <a:cs typeface="+mn-cs"/>
                </a:rPr>
                <a:t>Infrastructures</a:t>
              </a: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rPr>
                <a:t>Enhance Earth system observations and predictions</a:t>
              </a:r>
            </a:p>
          </p:txBody>
        </p:sp>
        <p:sp>
          <p:nvSpPr>
            <p:cNvPr id="55" name="Rectangle 54">
              <a:extLst>
                <a:ext uri="{FF2B5EF4-FFF2-40B4-BE49-F238E27FC236}">
                  <a16:creationId xmlns:a16="http://schemas.microsoft.com/office/drawing/2014/main" id="{4D8D2DB0-6BEC-3A43-85C7-42A7F11903B8}"/>
                </a:ext>
              </a:extLst>
            </p:cNvPr>
            <p:cNvSpPr/>
            <p:nvPr/>
          </p:nvSpPr>
          <p:spPr>
            <a:xfrm>
              <a:off x="1458030" y="2867309"/>
              <a:ext cx="1456073" cy="1533325"/>
            </a:xfrm>
            <a:prstGeom prst="rect">
              <a:avLst/>
            </a:prstGeom>
            <a:solidFill>
              <a:srgbClr val="005BAA"/>
            </a:solidFill>
            <a:ln>
              <a:solidFill>
                <a:srgbClr val="005BAA"/>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Services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rPr>
                <a:t>Better serve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rPr>
                <a:t>societal needs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DAD4FBB6-4F71-0B40-B0FF-0BA5018742DA}"/>
                </a:ext>
              </a:extLst>
            </p:cNvPr>
            <p:cNvSpPr txBox="1"/>
            <p:nvPr/>
          </p:nvSpPr>
          <p:spPr>
            <a:xfrm>
              <a:off x="123289" y="1207892"/>
              <a:ext cx="1334740" cy="30187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small" spc="0" normalizeH="0" baseline="0" noProof="0" dirty="0">
                  <a:ln>
                    <a:noFill/>
                  </a:ln>
                  <a:solidFill>
                    <a:srgbClr val="13529F"/>
                  </a:solidFill>
                  <a:effectLst/>
                  <a:uLnTx/>
                  <a:uFillTx/>
                  <a:latin typeface="Calibri" panose="020F0502020204030204"/>
                  <a:ea typeface="+mn-ea"/>
                  <a:cs typeface="+mn-cs"/>
                </a:rPr>
                <a:t>Vision</a:t>
              </a:r>
            </a:p>
          </p:txBody>
        </p:sp>
        <p:sp>
          <p:nvSpPr>
            <p:cNvPr id="58" name="TextBox 57">
              <a:extLst>
                <a:ext uri="{FF2B5EF4-FFF2-40B4-BE49-F238E27FC236}">
                  <a16:creationId xmlns:a16="http://schemas.microsoft.com/office/drawing/2014/main" id="{35C01D71-23E6-6949-A093-12203D9E9534}"/>
                </a:ext>
              </a:extLst>
            </p:cNvPr>
            <p:cNvSpPr txBox="1"/>
            <p:nvPr/>
          </p:nvSpPr>
          <p:spPr>
            <a:xfrm>
              <a:off x="123289" y="1775918"/>
              <a:ext cx="1334740" cy="51319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small" spc="0" normalizeH="0" baseline="0" noProof="0" dirty="0">
                  <a:ln>
                    <a:noFill/>
                  </a:ln>
                  <a:solidFill>
                    <a:srgbClr val="13529F"/>
                  </a:solidFill>
                  <a:effectLst/>
                  <a:uLnTx/>
                  <a:uFillTx/>
                  <a:latin typeface="Calibri" panose="020F0502020204030204"/>
                  <a:ea typeface="+mn-ea"/>
                  <a:cs typeface="+mn-cs"/>
                </a:rPr>
                <a:t>Overarching Priorities</a:t>
              </a:r>
            </a:p>
          </p:txBody>
        </p:sp>
        <p:sp>
          <p:nvSpPr>
            <p:cNvPr id="59" name="TextBox 58">
              <a:extLst>
                <a:ext uri="{FF2B5EF4-FFF2-40B4-BE49-F238E27FC236}">
                  <a16:creationId xmlns:a16="http://schemas.microsoft.com/office/drawing/2014/main" id="{011F4085-6FB1-B842-A853-D77C91B88EA7}"/>
                </a:ext>
              </a:extLst>
            </p:cNvPr>
            <p:cNvSpPr txBox="1"/>
            <p:nvPr/>
          </p:nvSpPr>
          <p:spPr>
            <a:xfrm>
              <a:off x="123289" y="2434509"/>
              <a:ext cx="1334740" cy="30187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small" spc="0" normalizeH="0" baseline="0" noProof="0" dirty="0">
                  <a:ln>
                    <a:noFill/>
                  </a:ln>
                  <a:solidFill>
                    <a:srgbClr val="13529F"/>
                  </a:solidFill>
                  <a:effectLst/>
                  <a:uLnTx/>
                  <a:uFillTx/>
                  <a:latin typeface="Calibri" panose="020F0502020204030204"/>
                  <a:ea typeface="+mn-ea"/>
                  <a:cs typeface="+mn-cs"/>
                </a:rPr>
                <a:t>Core Values</a:t>
              </a:r>
            </a:p>
          </p:txBody>
        </p:sp>
        <p:sp>
          <p:nvSpPr>
            <p:cNvPr id="60" name="TextBox 59">
              <a:extLst>
                <a:ext uri="{FF2B5EF4-FFF2-40B4-BE49-F238E27FC236}">
                  <a16:creationId xmlns:a16="http://schemas.microsoft.com/office/drawing/2014/main" id="{D4BBFBA6-2EEE-6A43-ABD9-1E939E2BC6E2}"/>
                </a:ext>
              </a:extLst>
            </p:cNvPr>
            <p:cNvSpPr txBox="1"/>
            <p:nvPr/>
          </p:nvSpPr>
          <p:spPr>
            <a:xfrm>
              <a:off x="123289" y="2888195"/>
              <a:ext cx="1334740" cy="57356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dirty="0">
                  <a:ln>
                    <a:noFill/>
                  </a:ln>
                  <a:solidFill>
                    <a:srgbClr val="13529F"/>
                  </a:solidFill>
                  <a:effectLst/>
                  <a:uLnTx/>
                  <a:uFillTx/>
                  <a:latin typeface="Calibri" panose="020F0502020204030204"/>
                  <a:ea typeface="+mn-ea"/>
                  <a:cs typeface="+mn-cs"/>
                </a:rPr>
                <a:t>Long-term Goals</a:t>
              </a:r>
            </a:p>
          </p:txBody>
        </p:sp>
        <p:sp>
          <p:nvSpPr>
            <p:cNvPr id="61" name="TextBox 60">
              <a:extLst>
                <a:ext uri="{FF2B5EF4-FFF2-40B4-BE49-F238E27FC236}">
                  <a16:creationId xmlns:a16="http://schemas.microsoft.com/office/drawing/2014/main" id="{D21BC8DF-C86E-B240-A688-AA47164E7249}"/>
                </a:ext>
              </a:extLst>
            </p:cNvPr>
            <p:cNvSpPr txBox="1"/>
            <p:nvPr/>
          </p:nvSpPr>
          <p:spPr>
            <a:xfrm>
              <a:off x="123289" y="4461046"/>
              <a:ext cx="1334740" cy="217351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small" spc="0" normalizeH="0" baseline="0" noProof="0" dirty="0">
                  <a:ln>
                    <a:noFill/>
                  </a:ln>
                  <a:solidFill>
                    <a:srgbClr val="13529F"/>
                  </a:solidFill>
                  <a:effectLst/>
                  <a:uLnTx/>
                  <a:uFillTx/>
                  <a:latin typeface="Calibri" panose="020F0502020204030204"/>
                  <a:ea typeface="+mn-ea"/>
                  <a:cs typeface="+mn-cs"/>
                </a:rPr>
                <a:t>Strategic Objectives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13529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13529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13529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3529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13529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13529F"/>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3529F"/>
                  </a:solidFill>
                  <a:effectLst/>
                  <a:uLnTx/>
                  <a:uFillTx/>
                  <a:latin typeface="Calibri" panose="020F0502020204030204"/>
                  <a:ea typeface="+mn-ea"/>
                  <a:cs typeface="+mn-cs"/>
                </a:rPr>
                <a:t>Focus areas for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3529F"/>
                  </a:solidFill>
                  <a:effectLst/>
                  <a:uLnTx/>
                  <a:uFillTx/>
                  <a:latin typeface="Calibri" panose="020F0502020204030204"/>
                  <a:ea typeface="+mn-ea"/>
                  <a:cs typeface="+mn-cs"/>
                </a:rPr>
                <a:t>2024-2027 ⇣</a:t>
              </a:r>
            </a:p>
          </p:txBody>
        </p:sp>
        <p:sp>
          <p:nvSpPr>
            <p:cNvPr id="62" name="Rectangle 61">
              <a:extLst>
                <a:ext uri="{FF2B5EF4-FFF2-40B4-BE49-F238E27FC236}">
                  <a16:creationId xmlns:a16="http://schemas.microsoft.com/office/drawing/2014/main" id="{B275B28D-C341-7A4C-A006-A685640755A0}"/>
                </a:ext>
              </a:extLst>
            </p:cNvPr>
            <p:cNvSpPr/>
            <p:nvPr/>
          </p:nvSpPr>
          <p:spPr>
            <a:xfrm>
              <a:off x="1458029" y="1082988"/>
              <a:ext cx="7460699" cy="626284"/>
            </a:xfrm>
            <a:prstGeom prst="rect">
              <a:avLst/>
            </a:prstGeom>
            <a:solidFill>
              <a:schemeClr val="tx2">
                <a:lumMod val="20000"/>
                <a:lumOff val="80000"/>
                <a:alpha val="69769"/>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3519F"/>
                  </a:solidFill>
                  <a:effectLst/>
                  <a:uLnTx/>
                  <a:uFillTx/>
                  <a:latin typeface="Calibri" panose="020F0502020204030204"/>
                  <a:ea typeface="+mn-ea"/>
                  <a:cs typeface="+mn-cs"/>
                </a:rPr>
                <a:t>A world where </a:t>
              </a:r>
              <a:r>
                <a:rPr kumimoji="0" lang="en-US" sz="1100" b="1" i="0" u="none" strike="noStrike" kern="1200" cap="none" spc="0" normalizeH="0" baseline="0" noProof="0" dirty="0">
                  <a:ln>
                    <a:noFill/>
                  </a:ln>
                  <a:solidFill>
                    <a:srgbClr val="13519F"/>
                  </a:solidFill>
                  <a:effectLst/>
                  <a:uLnTx/>
                  <a:uFillTx/>
                  <a:latin typeface="Calibri" panose="020F0502020204030204"/>
                  <a:ea typeface="+mn-ea"/>
                  <a:cs typeface="+mn-cs"/>
                </a:rPr>
                <a:t>all nations</a:t>
              </a:r>
              <a:r>
                <a:rPr kumimoji="0" lang="en-US" sz="1100" b="0" i="0" u="none" strike="noStrike" kern="1200" cap="none" spc="0" normalizeH="0" baseline="0" noProof="0" dirty="0">
                  <a:ln>
                    <a:noFill/>
                  </a:ln>
                  <a:solidFill>
                    <a:srgbClr val="13519F"/>
                  </a:solidFill>
                  <a:effectLst/>
                  <a:uLnTx/>
                  <a:uFillTx/>
                  <a:latin typeface="Calibri" panose="020F0502020204030204"/>
                  <a:ea typeface="+mn-ea"/>
                  <a:cs typeface="+mn-cs"/>
                </a:rPr>
                <a:t>, especially the </a:t>
              </a:r>
              <a:r>
                <a:rPr kumimoji="0" lang="en-US" sz="1100" b="1" i="0" u="none" strike="noStrike" kern="1200" cap="none" spc="0" normalizeH="0" baseline="0" noProof="0" dirty="0">
                  <a:ln>
                    <a:noFill/>
                  </a:ln>
                  <a:solidFill>
                    <a:srgbClr val="13519F"/>
                  </a:solidFill>
                  <a:effectLst/>
                  <a:uLnTx/>
                  <a:uFillTx/>
                  <a:latin typeface="Calibri" panose="020F0502020204030204"/>
                  <a:ea typeface="+mn-ea"/>
                  <a:cs typeface="+mn-cs"/>
                </a:rPr>
                <a:t>most vulnerable</a:t>
              </a:r>
              <a:r>
                <a:rPr kumimoji="0" lang="en-US" sz="1100" b="0" i="0" u="none" strike="noStrike" kern="1200" cap="none" spc="0" normalizeH="0" baseline="0" noProof="0" dirty="0">
                  <a:ln>
                    <a:noFill/>
                  </a:ln>
                  <a:solidFill>
                    <a:srgbClr val="13519F"/>
                  </a:solidFill>
                  <a:effectLst/>
                  <a:uLnTx/>
                  <a:uFillTx/>
                  <a:latin typeface="Calibri" panose="020F0502020204030204"/>
                  <a:ea typeface="+mn-ea"/>
                  <a:cs typeface="+mn-cs"/>
                </a:rPr>
                <a:t>, are </a:t>
              </a:r>
              <a:r>
                <a:rPr kumimoji="0" lang="en-US" sz="1100" b="1" i="0" u="none" strike="noStrike" kern="1200" cap="none" spc="0" normalizeH="0" baseline="0" noProof="0" dirty="0">
                  <a:ln>
                    <a:noFill/>
                  </a:ln>
                  <a:solidFill>
                    <a:srgbClr val="13519F"/>
                  </a:solidFill>
                  <a:effectLst/>
                  <a:uLnTx/>
                  <a:uFillTx/>
                  <a:latin typeface="Calibri" panose="020F0502020204030204"/>
                  <a:ea typeface="+mn-ea"/>
                  <a:cs typeface="+mn-cs"/>
                </a:rPr>
                <a:t>more resilient</a:t>
              </a:r>
              <a:r>
                <a:rPr kumimoji="0" lang="en-US" sz="1100" b="0" i="0" u="none" strike="noStrike" kern="1200" cap="none" spc="0" normalizeH="0" baseline="0" noProof="0" dirty="0">
                  <a:ln>
                    <a:noFill/>
                  </a:ln>
                  <a:solidFill>
                    <a:srgbClr val="13519F"/>
                  </a:solidFill>
                  <a:effectLst/>
                  <a:uLnTx/>
                  <a:uFillTx/>
                  <a:latin typeface="Calibri" panose="020F0502020204030204"/>
                  <a:ea typeface="+mn-ea"/>
                  <a:cs typeface="+mn-cs"/>
                </a:rPr>
                <a:t> to the </a:t>
              </a:r>
              <a:br>
                <a:rPr kumimoji="0" lang="en-US" sz="1100" b="0" i="0" u="none" strike="noStrike" kern="1200" cap="none" spc="0" normalizeH="0" baseline="0" noProof="0" dirty="0">
                  <a:ln>
                    <a:noFill/>
                  </a:ln>
                  <a:solidFill>
                    <a:srgbClr val="13519F"/>
                  </a:solidFill>
                  <a:effectLst/>
                  <a:uLnTx/>
                  <a:uFillTx/>
                  <a:latin typeface="Calibri" panose="020F0502020204030204"/>
                  <a:ea typeface="+mn-ea"/>
                  <a:cs typeface="+mn-cs"/>
                </a:rPr>
              </a:br>
              <a:r>
                <a:rPr kumimoji="0" lang="en-US" sz="1100" b="1" i="0" u="none" strike="noStrike" kern="1200" cap="none" spc="0" normalizeH="0" baseline="0" noProof="0" dirty="0">
                  <a:ln>
                    <a:noFill/>
                  </a:ln>
                  <a:solidFill>
                    <a:srgbClr val="13519F"/>
                  </a:solidFill>
                  <a:effectLst/>
                  <a:uLnTx/>
                  <a:uFillTx/>
                  <a:latin typeface="Calibri" panose="020F0502020204030204"/>
                  <a:ea typeface="+mn-ea"/>
                  <a:cs typeface="+mn-cs"/>
                </a:rPr>
                <a:t>socioeconomic impact</a:t>
              </a:r>
              <a:r>
                <a:rPr kumimoji="0" lang="en-US" sz="1100" b="0" i="0" u="none" strike="noStrike" kern="1200" cap="none" spc="0" normalizeH="0" baseline="0" noProof="0" dirty="0">
                  <a:ln>
                    <a:noFill/>
                  </a:ln>
                  <a:solidFill>
                    <a:srgbClr val="13519F"/>
                  </a:solidFill>
                  <a:effectLst/>
                  <a:uLnTx/>
                  <a:uFillTx/>
                  <a:latin typeface="Calibri" panose="020F0502020204030204"/>
                  <a:ea typeface="+mn-ea"/>
                  <a:cs typeface="+mn-cs"/>
                </a:rPr>
                <a:t> of </a:t>
              </a:r>
              <a:r>
                <a:rPr kumimoji="0" lang="en-US" sz="1100" b="1" i="0" u="none" strike="noStrike" kern="1200" cap="none" spc="0" normalizeH="0" baseline="0" noProof="0" dirty="0">
                  <a:ln>
                    <a:noFill/>
                  </a:ln>
                  <a:solidFill>
                    <a:srgbClr val="13519F"/>
                  </a:solidFill>
                  <a:effectLst/>
                  <a:uLnTx/>
                  <a:uFillTx/>
                  <a:latin typeface="Calibri" panose="020F0502020204030204"/>
                  <a:ea typeface="+mn-ea"/>
                  <a:cs typeface="+mn-cs"/>
                </a:rPr>
                <a:t>extreme weather, climate, water </a:t>
              </a:r>
              <a:r>
                <a:rPr kumimoji="0" lang="en-US" sz="1100" b="0" i="0" u="none" strike="noStrike" kern="1200" cap="none" spc="0" normalizeH="0" baseline="0" noProof="0" dirty="0">
                  <a:ln>
                    <a:noFill/>
                  </a:ln>
                  <a:solidFill>
                    <a:srgbClr val="13519F"/>
                  </a:solidFill>
                  <a:effectLst/>
                  <a:uLnTx/>
                  <a:uFillTx/>
                  <a:latin typeface="Calibri" panose="020F0502020204030204"/>
                  <a:ea typeface="+mn-ea"/>
                  <a:cs typeface="+mn-cs"/>
                </a:rPr>
                <a:t>and other </a:t>
              </a:r>
              <a:r>
                <a:rPr kumimoji="0" lang="en-US" sz="1100" b="1" i="0" u="none" strike="noStrike" kern="1200" cap="none" spc="0" normalizeH="0" baseline="0" noProof="0" dirty="0">
                  <a:ln>
                    <a:noFill/>
                  </a:ln>
                  <a:solidFill>
                    <a:srgbClr val="13519F"/>
                  </a:solidFill>
                  <a:effectLst/>
                  <a:uLnTx/>
                  <a:uFillTx/>
                  <a:latin typeface="Calibri" panose="020F0502020204030204"/>
                  <a:ea typeface="+mn-ea"/>
                  <a:cs typeface="+mn-cs"/>
                </a:rPr>
                <a:t>environmental events</a:t>
              </a:r>
              <a:r>
                <a:rPr kumimoji="0" lang="en-US" sz="1100" b="0" i="0" u="none" strike="noStrike" kern="1200" cap="none" spc="0" normalizeH="0" baseline="0" noProof="0" dirty="0">
                  <a:ln>
                    <a:noFill/>
                  </a:ln>
                  <a:solidFill>
                    <a:srgbClr val="13519F"/>
                  </a:solidFill>
                  <a:effectLst/>
                  <a:uLnTx/>
                  <a:uFillTx/>
                  <a:latin typeface="Calibri" panose="020F0502020204030204"/>
                  <a:ea typeface="+mn-ea"/>
                  <a:cs typeface="+mn-cs"/>
                </a:rPr>
                <a:t>, and</a:t>
              </a:r>
              <a:br>
                <a:rPr kumimoji="0" lang="en-US" sz="1100" b="0" i="0" u="none" strike="noStrike" kern="1200" cap="none" spc="0" normalizeH="0" baseline="0" noProof="0" dirty="0">
                  <a:ln>
                    <a:noFill/>
                  </a:ln>
                  <a:solidFill>
                    <a:srgbClr val="13519F"/>
                  </a:solidFill>
                  <a:effectLst/>
                  <a:uLnTx/>
                  <a:uFillTx/>
                  <a:latin typeface="Calibri" panose="020F0502020204030204"/>
                  <a:ea typeface="+mn-ea"/>
                  <a:cs typeface="+mn-cs"/>
                </a:rPr>
              </a:br>
              <a:r>
                <a:rPr kumimoji="0" lang="en-US" sz="1100" b="0" i="0" u="none" strike="noStrike" kern="1200" cap="none" spc="0" normalizeH="0" baseline="0" noProof="0" dirty="0">
                  <a:ln>
                    <a:noFill/>
                  </a:ln>
                  <a:solidFill>
                    <a:srgbClr val="13519F"/>
                  </a:solidFill>
                  <a:effectLst/>
                  <a:uLnTx/>
                  <a:uFillTx/>
                  <a:latin typeface="Calibri" panose="020F0502020204030204"/>
                  <a:ea typeface="+mn-ea"/>
                  <a:cs typeface="+mn-cs"/>
                </a:rPr>
                <a:t> </a:t>
              </a:r>
              <a:r>
                <a:rPr kumimoji="0" lang="en-US" sz="1100" b="1" i="0" u="none" strike="noStrike" kern="1200" cap="none" spc="0" normalizeH="0" baseline="0" noProof="0" dirty="0">
                  <a:ln>
                    <a:noFill/>
                  </a:ln>
                  <a:solidFill>
                    <a:srgbClr val="13519F"/>
                  </a:solidFill>
                  <a:effectLst/>
                  <a:uLnTx/>
                  <a:uFillTx/>
                  <a:latin typeface="Calibri" panose="020F0502020204030204"/>
                  <a:ea typeface="+mn-ea"/>
                  <a:cs typeface="+mn-cs"/>
                </a:rPr>
                <a:t>empowered</a:t>
              </a:r>
              <a:r>
                <a:rPr kumimoji="0" lang="en-US" sz="1100" b="0" i="0" u="none" strike="noStrike" kern="1200" cap="none" spc="0" normalizeH="0" baseline="0" noProof="0" dirty="0">
                  <a:ln>
                    <a:noFill/>
                  </a:ln>
                  <a:solidFill>
                    <a:srgbClr val="13519F"/>
                  </a:solidFill>
                  <a:effectLst/>
                  <a:uLnTx/>
                  <a:uFillTx/>
                  <a:latin typeface="Calibri" panose="020F0502020204030204"/>
                  <a:ea typeface="+mn-ea"/>
                  <a:cs typeface="+mn-cs"/>
                </a:rPr>
                <a:t> to boost their </a:t>
              </a:r>
              <a:r>
                <a:rPr kumimoji="0" lang="en-US" sz="1100" b="1" i="0" u="none" strike="noStrike" kern="1200" cap="none" spc="0" normalizeH="0" baseline="0" noProof="0" dirty="0">
                  <a:ln>
                    <a:noFill/>
                  </a:ln>
                  <a:solidFill>
                    <a:srgbClr val="13519F"/>
                  </a:solidFill>
                  <a:effectLst/>
                  <a:uLnTx/>
                  <a:uFillTx/>
                  <a:latin typeface="Calibri" panose="020F0502020204030204"/>
                  <a:ea typeface="+mn-ea"/>
                  <a:cs typeface="+mn-cs"/>
                </a:rPr>
                <a:t>sustainable development</a:t>
              </a:r>
              <a:r>
                <a:rPr kumimoji="0" lang="en-US" sz="1100" b="0" i="0" u="none" strike="noStrike" kern="1200" cap="none" spc="0" normalizeH="0" baseline="0" noProof="0" dirty="0">
                  <a:ln>
                    <a:noFill/>
                  </a:ln>
                  <a:solidFill>
                    <a:srgbClr val="13519F"/>
                  </a:solidFill>
                  <a:effectLst/>
                  <a:uLnTx/>
                  <a:uFillTx/>
                  <a:latin typeface="Calibri" panose="020F0502020204030204"/>
                  <a:ea typeface="+mn-ea"/>
                  <a:cs typeface="+mn-cs"/>
                </a:rPr>
                <a:t> through the </a:t>
              </a:r>
              <a:r>
                <a:rPr kumimoji="0" lang="en-US" sz="1100" b="1" i="0" u="none" strike="noStrike" kern="1200" cap="none" spc="0" normalizeH="0" baseline="0" noProof="0" dirty="0">
                  <a:ln>
                    <a:noFill/>
                  </a:ln>
                  <a:solidFill>
                    <a:srgbClr val="13519F"/>
                  </a:solidFill>
                  <a:effectLst/>
                  <a:uLnTx/>
                  <a:uFillTx/>
                  <a:latin typeface="Calibri" panose="020F0502020204030204"/>
                  <a:ea typeface="+mn-ea"/>
                  <a:cs typeface="+mn-cs"/>
                </a:rPr>
                <a:t>best possible weather, climate and water services</a:t>
              </a:r>
              <a:endParaRPr kumimoji="0" lang="en-US" sz="1200" b="0" i="0" u="none" strike="noStrike" kern="1200" cap="none" spc="0" normalizeH="0" baseline="0" noProof="0" dirty="0">
                <a:ln>
                  <a:noFill/>
                </a:ln>
                <a:solidFill>
                  <a:srgbClr val="13519F"/>
                </a:solidFill>
                <a:effectLst/>
                <a:uLnTx/>
                <a:uFillTx/>
                <a:latin typeface="Calibri" panose="020F0502020204030204"/>
                <a:ea typeface="+mn-ea"/>
                <a:cs typeface="+mn-cs"/>
              </a:endParaRPr>
            </a:p>
          </p:txBody>
        </p:sp>
        <p:pic>
          <p:nvPicPr>
            <p:cNvPr id="63" name="Picture 62">
              <a:extLst>
                <a:ext uri="{FF2B5EF4-FFF2-40B4-BE49-F238E27FC236}">
                  <a16:creationId xmlns:a16="http://schemas.microsoft.com/office/drawing/2014/main" id="{3222AB12-71E3-1249-8988-ABFED8CE4A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8925" y="3175340"/>
              <a:ext cx="630324" cy="660199"/>
            </a:xfrm>
            <a:prstGeom prst="rect">
              <a:avLst/>
            </a:prstGeom>
          </p:spPr>
        </p:pic>
        <p:pic>
          <p:nvPicPr>
            <p:cNvPr id="64" name="Picture 63">
              <a:extLst>
                <a:ext uri="{FF2B5EF4-FFF2-40B4-BE49-F238E27FC236}">
                  <a16:creationId xmlns:a16="http://schemas.microsoft.com/office/drawing/2014/main" id="{49BD4CB5-D9B5-AF4C-B0AA-5BB4735E83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1965" y="3245960"/>
              <a:ext cx="504259" cy="528159"/>
            </a:xfrm>
            <a:prstGeom prst="rect">
              <a:avLst/>
            </a:prstGeom>
          </p:spPr>
        </p:pic>
        <p:sp>
          <p:nvSpPr>
            <p:cNvPr id="65" name="Rectangle 64">
              <a:extLst>
                <a:ext uri="{FF2B5EF4-FFF2-40B4-BE49-F238E27FC236}">
                  <a16:creationId xmlns:a16="http://schemas.microsoft.com/office/drawing/2014/main" id="{EFFDE88F-6A88-154C-9809-AC1E76AEBC2D}"/>
                </a:ext>
              </a:extLst>
            </p:cNvPr>
            <p:cNvSpPr/>
            <p:nvPr/>
          </p:nvSpPr>
          <p:spPr>
            <a:xfrm>
              <a:off x="4460127" y="2867309"/>
              <a:ext cx="1456073" cy="1533325"/>
            </a:xfrm>
            <a:prstGeom prst="rect">
              <a:avLst/>
            </a:prstGeom>
            <a:solidFill>
              <a:srgbClr val="005BAA"/>
            </a:solidFill>
            <a:ln>
              <a:solidFill>
                <a:srgbClr val="005BAA"/>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36000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Science and Innovations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rPr>
                <a:t>Advance targeted research</a:t>
              </a:r>
            </a:p>
          </p:txBody>
        </p:sp>
        <p:pic>
          <p:nvPicPr>
            <p:cNvPr id="66" name="Picture 65">
              <a:extLst>
                <a:ext uri="{FF2B5EF4-FFF2-40B4-BE49-F238E27FC236}">
                  <a16:creationId xmlns:a16="http://schemas.microsoft.com/office/drawing/2014/main" id="{708D462A-BDD4-E745-A3C3-16930F6C0A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0156" y="3351893"/>
              <a:ext cx="630324" cy="529405"/>
            </a:xfrm>
            <a:prstGeom prst="rect">
              <a:avLst/>
            </a:prstGeom>
          </p:spPr>
        </p:pic>
        <p:sp>
          <p:nvSpPr>
            <p:cNvPr id="67" name="Rectangle 66">
              <a:extLst>
                <a:ext uri="{FF2B5EF4-FFF2-40B4-BE49-F238E27FC236}">
                  <a16:creationId xmlns:a16="http://schemas.microsoft.com/office/drawing/2014/main" id="{BA4C48E6-1AA8-164A-8A28-C7C14EF92224}"/>
                </a:ext>
              </a:extLst>
            </p:cNvPr>
            <p:cNvSpPr/>
            <p:nvPr/>
          </p:nvSpPr>
          <p:spPr>
            <a:xfrm>
              <a:off x="5961175" y="2867308"/>
              <a:ext cx="1456073" cy="1533325"/>
            </a:xfrm>
            <a:prstGeom prst="rect">
              <a:avLst/>
            </a:prstGeom>
            <a:solidFill>
              <a:srgbClr val="005BAA"/>
            </a:solidFill>
            <a:ln>
              <a:solidFill>
                <a:srgbClr val="005BAA"/>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 Member Services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rPr>
                <a:t>Close the </a:t>
              </a:r>
              <a:br>
                <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rPr>
                <a:t>capacity gap</a:t>
              </a:r>
            </a:p>
          </p:txBody>
        </p:sp>
        <p:pic>
          <p:nvPicPr>
            <p:cNvPr id="68" name="Picture 3" descr="\\INTERNAL.WMO.INT\UserData\redirected\cnovenario\Documents\Icons\handshake_white.png">
              <a:extLst>
                <a:ext uri="{FF2B5EF4-FFF2-40B4-BE49-F238E27FC236}">
                  <a16:creationId xmlns:a16="http://schemas.microsoft.com/office/drawing/2014/main" id="{6F2C570F-0147-114B-A9C3-FFAF032484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8031" y="3351888"/>
              <a:ext cx="605111" cy="597916"/>
            </a:xfrm>
            <a:prstGeom prst="rect">
              <a:avLst/>
            </a:prstGeom>
            <a:noFill/>
            <a:extLst>
              <a:ext uri="{909E8E84-426E-40DD-AFC4-6F175D3DCCD1}">
                <a14:hiddenFill xmlns:a14="http://schemas.microsoft.com/office/drawing/2010/main">
                  <a:solidFill>
                    <a:srgbClr val="FFFFFF"/>
                  </a:solidFill>
                </a14:hiddenFill>
              </a:ext>
            </a:extLst>
          </p:spPr>
        </p:pic>
        <p:sp>
          <p:nvSpPr>
            <p:cNvPr id="69" name="Rectangle 68">
              <a:extLst>
                <a:ext uri="{FF2B5EF4-FFF2-40B4-BE49-F238E27FC236}">
                  <a16:creationId xmlns:a16="http://schemas.microsoft.com/office/drawing/2014/main" id="{F076F7E3-F5F5-5946-AC97-DA476BF8D317}"/>
                </a:ext>
              </a:extLst>
            </p:cNvPr>
            <p:cNvSpPr/>
            <p:nvPr/>
          </p:nvSpPr>
          <p:spPr>
            <a:xfrm>
              <a:off x="7462224" y="2867309"/>
              <a:ext cx="1456073" cy="1533325"/>
            </a:xfrm>
            <a:prstGeom prst="rect">
              <a:avLst/>
            </a:prstGeom>
            <a:solidFill>
              <a:srgbClr val="005BAA"/>
            </a:solidFill>
            <a:ln>
              <a:solidFill>
                <a:srgbClr val="005BAA"/>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Smart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Organization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rPr>
                <a:t>Strategic realignment  of WMO structure and </a:t>
              </a:r>
              <a:r>
                <a:rPr kumimoji="0" lang="en-US" sz="1000" b="1" i="0" u="none" strike="noStrike" kern="1200" cap="none" spc="0" normalizeH="0" baseline="0" noProof="0" dirty="0" err="1">
                  <a:ln>
                    <a:noFill/>
                  </a:ln>
                  <a:solidFill>
                    <a:prstClr val="white"/>
                  </a:solidFill>
                  <a:effectLst/>
                  <a:uLnTx/>
                  <a:uFillTx/>
                  <a:latin typeface="Calibri" panose="020F0502020204030204"/>
                  <a:ea typeface="+mn-ea"/>
                  <a:cs typeface="+mn-cs"/>
                </a:rPr>
                <a:t>programmes</a:t>
              </a:r>
              <a:endParaRPr kumimoji="0" lang="en-US" sz="7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0" name="Group 69">
              <a:extLst>
                <a:ext uri="{FF2B5EF4-FFF2-40B4-BE49-F238E27FC236}">
                  <a16:creationId xmlns:a16="http://schemas.microsoft.com/office/drawing/2014/main" id="{5F22C90C-F116-314E-9680-081F1BDF36E8}"/>
                </a:ext>
              </a:extLst>
            </p:cNvPr>
            <p:cNvGrpSpPr/>
            <p:nvPr/>
          </p:nvGrpSpPr>
          <p:grpSpPr>
            <a:xfrm>
              <a:off x="7983689" y="3462420"/>
              <a:ext cx="417111" cy="295512"/>
              <a:chOff x="826419" y="5447130"/>
              <a:chExt cx="427450" cy="303808"/>
            </a:xfrm>
          </p:grpSpPr>
          <p:sp>
            <p:nvSpPr>
              <p:cNvPr id="87" name="Oval 86">
                <a:extLst>
                  <a:ext uri="{FF2B5EF4-FFF2-40B4-BE49-F238E27FC236}">
                    <a16:creationId xmlns:a16="http://schemas.microsoft.com/office/drawing/2014/main" id="{73C23C8B-4F9B-D546-AC5D-362DADCD5956}"/>
                  </a:ext>
                </a:extLst>
              </p:cNvPr>
              <p:cNvSpPr/>
              <p:nvPr/>
            </p:nvSpPr>
            <p:spPr>
              <a:xfrm>
                <a:off x="984075" y="5447130"/>
                <a:ext cx="112138" cy="11213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Oval 87">
                <a:extLst>
                  <a:ext uri="{FF2B5EF4-FFF2-40B4-BE49-F238E27FC236}">
                    <a16:creationId xmlns:a16="http://schemas.microsoft.com/office/drawing/2014/main" id="{B987925C-AAD2-634C-BB3B-73BCF1096858}"/>
                  </a:ext>
                </a:extLst>
              </p:cNvPr>
              <p:cNvSpPr/>
              <p:nvPr/>
            </p:nvSpPr>
            <p:spPr>
              <a:xfrm>
                <a:off x="984075" y="5638800"/>
                <a:ext cx="112138" cy="11213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Oval 88">
                <a:extLst>
                  <a:ext uri="{FF2B5EF4-FFF2-40B4-BE49-F238E27FC236}">
                    <a16:creationId xmlns:a16="http://schemas.microsoft.com/office/drawing/2014/main" id="{86FE3941-C63B-7548-9991-30D08508E1A8}"/>
                  </a:ext>
                </a:extLst>
              </p:cNvPr>
              <p:cNvSpPr/>
              <p:nvPr/>
            </p:nvSpPr>
            <p:spPr>
              <a:xfrm>
                <a:off x="1141731" y="5638800"/>
                <a:ext cx="112138" cy="11213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Oval 89">
                <a:extLst>
                  <a:ext uri="{FF2B5EF4-FFF2-40B4-BE49-F238E27FC236}">
                    <a16:creationId xmlns:a16="http://schemas.microsoft.com/office/drawing/2014/main" id="{3E83D336-E5F4-9D4D-A91C-A047C2F8A9AB}"/>
                  </a:ext>
                </a:extLst>
              </p:cNvPr>
              <p:cNvSpPr/>
              <p:nvPr/>
            </p:nvSpPr>
            <p:spPr>
              <a:xfrm>
                <a:off x="826419" y="5638800"/>
                <a:ext cx="112138" cy="11213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1" name="Straight Connector 90">
                <a:extLst>
                  <a:ext uri="{FF2B5EF4-FFF2-40B4-BE49-F238E27FC236}">
                    <a16:creationId xmlns:a16="http://schemas.microsoft.com/office/drawing/2014/main" id="{16F5DCFB-8E96-3F43-A91B-6F89278CF1D7}"/>
                  </a:ext>
                </a:extLst>
              </p:cNvPr>
              <p:cNvCxnSpPr/>
              <p:nvPr/>
            </p:nvCxnSpPr>
            <p:spPr>
              <a:xfrm>
                <a:off x="1040144" y="5554505"/>
                <a:ext cx="0" cy="1080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EDC170D9-9427-BF4D-946E-13A5D36D8787}"/>
                  </a:ext>
                </a:extLst>
              </p:cNvPr>
              <p:cNvCxnSpPr/>
              <p:nvPr/>
            </p:nvCxnSpPr>
            <p:spPr>
              <a:xfrm flipV="1">
                <a:off x="882488" y="5592609"/>
                <a:ext cx="0" cy="7953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1382180A-F7DD-DC4A-83AE-444AF1A3D87B}"/>
                  </a:ext>
                </a:extLst>
              </p:cNvPr>
              <p:cNvCxnSpPr/>
              <p:nvPr/>
            </p:nvCxnSpPr>
            <p:spPr>
              <a:xfrm flipV="1">
                <a:off x="1197800" y="5592609"/>
                <a:ext cx="0" cy="7953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BA8E8BF3-B2E1-7B4B-86EF-06A45EABBC7F}"/>
                  </a:ext>
                </a:extLst>
              </p:cNvPr>
              <p:cNvCxnSpPr/>
              <p:nvPr/>
            </p:nvCxnSpPr>
            <p:spPr>
              <a:xfrm>
                <a:off x="867610" y="5596267"/>
                <a:ext cx="3420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1" name="TextBox 70">
              <a:extLst>
                <a:ext uri="{FF2B5EF4-FFF2-40B4-BE49-F238E27FC236}">
                  <a16:creationId xmlns:a16="http://schemas.microsoft.com/office/drawing/2014/main" id="{1277C174-9819-8A46-8D07-29CAA8167AA8}"/>
                </a:ext>
              </a:extLst>
            </p:cNvPr>
            <p:cNvSpPr txBox="1"/>
            <p:nvPr/>
          </p:nvSpPr>
          <p:spPr>
            <a:xfrm>
              <a:off x="1449253" y="2866033"/>
              <a:ext cx="357349" cy="5296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sp>
          <p:nvSpPr>
            <p:cNvPr id="72" name="TextBox 71">
              <a:extLst>
                <a:ext uri="{FF2B5EF4-FFF2-40B4-BE49-F238E27FC236}">
                  <a16:creationId xmlns:a16="http://schemas.microsoft.com/office/drawing/2014/main" id="{38BF121A-09DB-864B-A28B-7B9EF6D850D8}"/>
                </a:ext>
              </a:extLst>
            </p:cNvPr>
            <p:cNvSpPr txBox="1"/>
            <p:nvPr/>
          </p:nvSpPr>
          <p:spPr>
            <a:xfrm>
              <a:off x="7453448" y="2865083"/>
              <a:ext cx="374693" cy="5305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5</a:t>
              </a:r>
            </a:p>
          </p:txBody>
        </p:sp>
        <p:sp>
          <p:nvSpPr>
            <p:cNvPr id="73" name="TextBox 72">
              <a:extLst>
                <a:ext uri="{FF2B5EF4-FFF2-40B4-BE49-F238E27FC236}">
                  <a16:creationId xmlns:a16="http://schemas.microsoft.com/office/drawing/2014/main" id="{85E93B73-C2C6-B04A-9667-C211831781E7}"/>
                </a:ext>
              </a:extLst>
            </p:cNvPr>
            <p:cNvSpPr txBox="1"/>
            <p:nvPr/>
          </p:nvSpPr>
          <p:spPr>
            <a:xfrm>
              <a:off x="2944979" y="2873443"/>
              <a:ext cx="374693" cy="5305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74" name="TextBox 73">
              <a:extLst>
                <a:ext uri="{FF2B5EF4-FFF2-40B4-BE49-F238E27FC236}">
                  <a16:creationId xmlns:a16="http://schemas.microsoft.com/office/drawing/2014/main" id="{1D527250-D3B1-B040-BB49-0F4BE304E400}"/>
                </a:ext>
              </a:extLst>
            </p:cNvPr>
            <p:cNvSpPr txBox="1"/>
            <p:nvPr/>
          </p:nvSpPr>
          <p:spPr>
            <a:xfrm>
              <a:off x="4454857" y="2865083"/>
              <a:ext cx="374693" cy="5305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75" name="TextBox 74">
              <a:extLst>
                <a:ext uri="{FF2B5EF4-FFF2-40B4-BE49-F238E27FC236}">
                  <a16:creationId xmlns:a16="http://schemas.microsoft.com/office/drawing/2014/main" id="{16411F34-4F90-3941-8687-3521479A31C9}"/>
                </a:ext>
              </a:extLst>
            </p:cNvPr>
            <p:cNvSpPr txBox="1"/>
            <p:nvPr/>
          </p:nvSpPr>
          <p:spPr>
            <a:xfrm>
              <a:off x="5960850" y="2873443"/>
              <a:ext cx="374693" cy="5305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4</a:t>
              </a:r>
            </a:p>
          </p:txBody>
        </p:sp>
        <p:sp>
          <p:nvSpPr>
            <p:cNvPr id="76" name="Rectangle 75">
              <a:extLst>
                <a:ext uri="{FF2B5EF4-FFF2-40B4-BE49-F238E27FC236}">
                  <a16:creationId xmlns:a16="http://schemas.microsoft.com/office/drawing/2014/main" id="{29EC5507-A552-284D-9E01-7FD4A7D8DB8C}"/>
                </a:ext>
              </a:extLst>
            </p:cNvPr>
            <p:cNvSpPr/>
            <p:nvPr/>
          </p:nvSpPr>
          <p:spPr>
            <a:xfrm>
              <a:off x="1458029" y="1775918"/>
              <a:ext cx="2453865" cy="547616"/>
            </a:xfrm>
            <a:prstGeom prst="rect">
              <a:avLst/>
            </a:prstGeom>
            <a:solidFill>
              <a:schemeClr val="tx2">
                <a:lumMod val="40000"/>
                <a:lumOff val="60000"/>
                <a:alpha val="69952"/>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3519F"/>
                  </a:solidFill>
                  <a:effectLst/>
                  <a:uLnTx/>
                  <a:uFillTx/>
                  <a:latin typeface="Calibri" panose="020F0502020204030204"/>
                  <a:ea typeface="+mn-ea"/>
                  <a:cs typeface="+mn-cs"/>
                </a:rPr>
                <a:t>Preparedness for, and reducing loss    </a:t>
              </a:r>
              <a:r>
                <a:rPr kumimoji="0" lang="en-GB" sz="1100" b="0" i="0" u="none" strike="noStrike" kern="1200" cap="none" spc="0" normalizeH="0" baseline="0" noProof="0" dirty="0">
                  <a:ln>
                    <a:noFill/>
                  </a:ln>
                  <a:solidFill>
                    <a:srgbClr val="13519F"/>
                  </a:solidFill>
                  <a:effectLst/>
                  <a:uLnTx/>
                  <a:uFillTx/>
                  <a:latin typeface="Calibri" panose="020F0502020204030204"/>
                  <a:ea typeface="Arial" panose="020B0604020202020204" pitchFamily="34" charset="0"/>
                  <a:cs typeface="Arial" panose="020B0604020202020204" pitchFamily="34" charset="0"/>
                </a:rPr>
                <a:t>of life, infrastructure and livelihood </a:t>
              </a:r>
              <a:r>
                <a:rPr kumimoji="0" lang="en-US" sz="1100" b="0" i="0" u="none" strike="noStrike" kern="1200" cap="none" spc="0" normalizeH="0" baseline="0" noProof="0" dirty="0">
                  <a:ln>
                    <a:noFill/>
                  </a:ln>
                  <a:solidFill>
                    <a:srgbClr val="13519F"/>
                  </a:solidFill>
                  <a:effectLst/>
                  <a:uLnTx/>
                  <a:uFillTx/>
                  <a:latin typeface="Calibri" panose="020F0502020204030204"/>
                  <a:ea typeface="+mn-ea"/>
                  <a:cs typeface="+mn-cs"/>
                </a:rPr>
                <a:t>from hydrometeorological extremes</a:t>
              </a:r>
            </a:p>
          </p:txBody>
        </p:sp>
        <p:sp>
          <p:nvSpPr>
            <p:cNvPr id="77" name="Rectangle 76">
              <a:extLst>
                <a:ext uri="{FF2B5EF4-FFF2-40B4-BE49-F238E27FC236}">
                  <a16:creationId xmlns:a16="http://schemas.microsoft.com/office/drawing/2014/main" id="{A87DA623-87E6-6447-BE0D-D74AF41B9A92}"/>
                </a:ext>
              </a:extLst>
            </p:cNvPr>
            <p:cNvSpPr/>
            <p:nvPr/>
          </p:nvSpPr>
          <p:spPr>
            <a:xfrm>
              <a:off x="6464864" y="1775918"/>
              <a:ext cx="2453865" cy="547616"/>
            </a:xfrm>
            <a:prstGeom prst="rect">
              <a:avLst/>
            </a:prstGeom>
            <a:solidFill>
              <a:schemeClr val="tx2">
                <a:lumMod val="40000"/>
                <a:lumOff val="60000"/>
                <a:alpha val="70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3519F"/>
                  </a:solidFill>
                  <a:effectLst/>
                  <a:uLnTx/>
                  <a:uFillTx/>
                  <a:latin typeface="Calibri" panose="020F0502020204030204"/>
                  <a:ea typeface="+mn-ea"/>
                  <a:cs typeface="+mn-cs"/>
                </a:rPr>
                <a:t>Socioeconomic value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3519F"/>
                  </a:solidFill>
                  <a:effectLst/>
                  <a:uLnTx/>
                  <a:uFillTx/>
                  <a:latin typeface="Calibri" panose="020F0502020204030204"/>
                  <a:ea typeface="+mn-ea"/>
                  <a:cs typeface="+mn-cs"/>
                </a:rPr>
                <a:t>of weather, climate, hydrological and related environmental services</a:t>
              </a:r>
            </a:p>
          </p:txBody>
        </p:sp>
        <p:sp>
          <p:nvSpPr>
            <p:cNvPr id="78" name="Rectangle 77">
              <a:extLst>
                <a:ext uri="{FF2B5EF4-FFF2-40B4-BE49-F238E27FC236}">
                  <a16:creationId xmlns:a16="http://schemas.microsoft.com/office/drawing/2014/main" id="{1C22BCA5-C6FE-CE49-8595-E9FB73DE6CD1}"/>
                </a:ext>
              </a:extLst>
            </p:cNvPr>
            <p:cNvSpPr/>
            <p:nvPr/>
          </p:nvSpPr>
          <p:spPr>
            <a:xfrm>
              <a:off x="3961446" y="1775918"/>
              <a:ext cx="2453865" cy="547616"/>
            </a:xfrm>
            <a:prstGeom prst="rect">
              <a:avLst/>
            </a:prstGeom>
            <a:solidFill>
              <a:schemeClr val="tx2">
                <a:lumMod val="40000"/>
                <a:lumOff val="60000"/>
                <a:alpha val="70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3519F"/>
                  </a:solidFill>
                  <a:effectLst/>
                  <a:uLnTx/>
                  <a:uFillTx/>
                  <a:latin typeface="Calibri" panose="020F0502020204030204"/>
                  <a:ea typeface="+mn-ea"/>
                  <a:cs typeface="+mn-cs"/>
                </a:rPr>
                <a:t>Climate-smart decision-making</a:t>
              </a:r>
              <a:r>
                <a:rPr kumimoji="0" lang="en-US" sz="1100" b="0" i="0" u="none" strike="noStrike" kern="1200" cap="none" spc="0" normalizeH="0" baseline="0" noProof="0" dirty="0">
                  <a:ln>
                    <a:noFill/>
                  </a:ln>
                  <a:solidFill>
                    <a:srgbClr val="13519F"/>
                  </a:solidFill>
                  <a:effectLst/>
                  <a:uLnTx/>
                  <a:uFillTx/>
                  <a:latin typeface="Calibri" panose="020F0502020204030204"/>
                  <a:ea typeface="+mn-ea"/>
                  <a:cs typeface="+mn-cs"/>
                </a:rPr>
                <a:t> </a:t>
              </a:r>
              <a:br>
                <a:rPr kumimoji="0" lang="en-US" sz="1100" b="0" i="0" u="none" strike="noStrike" kern="1200" cap="none" spc="0" normalizeH="0" baseline="0" noProof="0" dirty="0">
                  <a:ln>
                    <a:noFill/>
                  </a:ln>
                  <a:solidFill>
                    <a:srgbClr val="13519F"/>
                  </a:solidFill>
                  <a:effectLst/>
                  <a:uLnTx/>
                  <a:uFillTx/>
                  <a:latin typeface="Calibri" panose="020F0502020204030204"/>
                  <a:ea typeface="+mn-ea"/>
                  <a:cs typeface="+mn-cs"/>
                </a:rPr>
              </a:br>
              <a:r>
                <a:rPr kumimoji="0" lang="en-US" sz="1100" b="0" i="0" u="none" strike="noStrike" kern="1200" cap="none" spc="0" normalizeH="0" baseline="0" noProof="0" dirty="0">
                  <a:ln>
                    <a:noFill/>
                  </a:ln>
                  <a:solidFill>
                    <a:srgbClr val="13519F"/>
                  </a:solidFill>
                  <a:effectLst/>
                  <a:uLnTx/>
                  <a:uFillTx/>
                  <a:latin typeface="Calibri" panose="020F0502020204030204"/>
                  <a:ea typeface="+mn-ea"/>
                  <a:cs typeface="+mn-cs"/>
                </a:rPr>
                <a:t>to build resilience and adaptation to climate risk</a:t>
              </a:r>
            </a:p>
          </p:txBody>
        </p:sp>
        <p:sp>
          <p:nvSpPr>
            <p:cNvPr id="79" name="Rectangle 78">
              <a:extLst>
                <a:ext uri="{FF2B5EF4-FFF2-40B4-BE49-F238E27FC236}">
                  <a16:creationId xmlns:a16="http://schemas.microsoft.com/office/drawing/2014/main" id="{C3CCD549-8E00-1F48-9A29-9255C792F273}"/>
                </a:ext>
              </a:extLst>
            </p:cNvPr>
            <p:cNvSpPr/>
            <p:nvPr/>
          </p:nvSpPr>
          <p:spPr>
            <a:xfrm>
              <a:off x="1458030" y="2382022"/>
              <a:ext cx="2453865" cy="420755"/>
            </a:xfrm>
            <a:prstGeom prst="rect">
              <a:avLst/>
            </a:prstGeom>
            <a:solidFill>
              <a:schemeClr val="tx2">
                <a:lumMod val="60000"/>
                <a:lumOff val="4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Accountability for results </a:t>
              </a:r>
              <a:b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and transparency</a:t>
              </a:r>
            </a:p>
          </p:txBody>
        </p:sp>
        <p:sp>
          <p:nvSpPr>
            <p:cNvPr id="80" name="Rectangle 79">
              <a:extLst>
                <a:ext uri="{FF2B5EF4-FFF2-40B4-BE49-F238E27FC236}">
                  <a16:creationId xmlns:a16="http://schemas.microsoft.com/office/drawing/2014/main" id="{8505436A-4321-0742-B5A5-C30365EBC50C}"/>
                </a:ext>
              </a:extLst>
            </p:cNvPr>
            <p:cNvSpPr/>
            <p:nvPr/>
          </p:nvSpPr>
          <p:spPr>
            <a:xfrm>
              <a:off x="6464864" y="2382022"/>
              <a:ext cx="2453865" cy="420755"/>
            </a:xfrm>
            <a:prstGeom prst="rect">
              <a:avLst/>
            </a:prstGeom>
            <a:solidFill>
              <a:schemeClr val="tx2">
                <a:lumMod val="60000"/>
                <a:lumOff val="4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Inclusiveness and diversity</a:t>
              </a:r>
            </a:p>
          </p:txBody>
        </p:sp>
        <p:sp>
          <p:nvSpPr>
            <p:cNvPr id="81" name="Rectangle 80">
              <a:extLst>
                <a:ext uri="{FF2B5EF4-FFF2-40B4-BE49-F238E27FC236}">
                  <a16:creationId xmlns:a16="http://schemas.microsoft.com/office/drawing/2014/main" id="{1764A6FA-DDF1-1B44-961C-8E0E73152322}"/>
                </a:ext>
              </a:extLst>
            </p:cNvPr>
            <p:cNvSpPr/>
            <p:nvPr/>
          </p:nvSpPr>
          <p:spPr>
            <a:xfrm>
              <a:off x="3961447" y="2382022"/>
              <a:ext cx="2453865" cy="420755"/>
            </a:xfrm>
            <a:prstGeom prst="rect">
              <a:avLst/>
            </a:prstGeom>
            <a:solidFill>
              <a:schemeClr val="tx2">
                <a:lumMod val="60000"/>
                <a:lumOff val="4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Collaboration and partnership</a:t>
              </a:r>
            </a:p>
          </p:txBody>
        </p:sp>
        <p:sp>
          <p:nvSpPr>
            <p:cNvPr id="82" name="Rectangle 81">
              <a:extLst>
                <a:ext uri="{FF2B5EF4-FFF2-40B4-BE49-F238E27FC236}">
                  <a16:creationId xmlns:a16="http://schemas.microsoft.com/office/drawing/2014/main" id="{0FA62D03-4EBC-5F4F-900C-C830C22336BA}"/>
                </a:ext>
              </a:extLst>
            </p:cNvPr>
            <p:cNvSpPr/>
            <p:nvPr/>
          </p:nvSpPr>
          <p:spPr>
            <a:xfrm>
              <a:off x="2950303" y="4461045"/>
              <a:ext cx="1456073" cy="2129646"/>
            </a:xfrm>
            <a:prstGeom prst="rect">
              <a:avLst/>
            </a:prstGeom>
            <a:noFill/>
            <a:ln>
              <a:solidFill>
                <a:srgbClr val="1869CA">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108000" marR="0" lvl="0" indent="-1080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 </a:t>
              </a:r>
              <a:r>
                <a:rPr kumimoji="0" lang="en-US" sz="1000" b="1" i="0" u="none" strike="noStrike" kern="1200" cap="none" spc="0" normalizeH="0" baseline="0" noProof="0" dirty="0">
                  <a:ln>
                    <a:noFill/>
                  </a:ln>
                  <a:solidFill>
                    <a:srgbClr val="1869CA"/>
                  </a:solidFill>
                  <a:effectLst/>
                  <a:uLnTx/>
                  <a:uFillTx/>
                  <a:latin typeface="Calibri" panose="020F0502020204030204"/>
                  <a:ea typeface="+mn-ea"/>
                  <a:cs typeface="+mn-cs"/>
                </a:rPr>
                <a:t>Acquisition</a:t>
              </a: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 of Earth system observation data (WIGOS)</a:t>
              </a:r>
            </a:p>
            <a:p>
              <a:pPr marL="108000" marR="0" lvl="0" indent="-1080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  </a:t>
              </a:r>
              <a:r>
                <a:rPr kumimoji="0" lang="en-US" sz="1000" b="1" i="0" u="none" strike="noStrike" kern="1200" cap="none" spc="0" normalizeH="0" baseline="0" noProof="0" dirty="0">
                  <a:ln>
                    <a:noFill/>
                  </a:ln>
                  <a:solidFill>
                    <a:srgbClr val="1869CA"/>
                  </a:solidFill>
                  <a:effectLst/>
                  <a:uLnTx/>
                  <a:uFillTx/>
                  <a:latin typeface="Calibri" panose="020F0502020204030204"/>
                  <a:ea typeface="+mn-ea"/>
                  <a:cs typeface="+mn-cs"/>
                </a:rPr>
                <a:t>Access to, exchange and management </a:t>
              </a: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of Earth system observation data and products (WIS)</a:t>
              </a:r>
            </a:p>
            <a:p>
              <a:pPr marL="108000" marR="0" lvl="0" indent="-1080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 Access to and use of </a:t>
              </a:r>
              <a:r>
                <a:rPr kumimoji="0" lang="en-US" sz="1000" b="1" i="0" u="none" strike="noStrike" kern="1200" cap="none" spc="0" normalizeH="0" baseline="0" noProof="0" dirty="0">
                  <a:ln>
                    <a:noFill/>
                  </a:ln>
                  <a:solidFill>
                    <a:srgbClr val="1869CA"/>
                  </a:solidFill>
                  <a:effectLst/>
                  <a:uLnTx/>
                  <a:uFillTx/>
                  <a:latin typeface="Calibri" panose="020F0502020204030204"/>
                  <a:ea typeface="+mn-ea"/>
                  <a:cs typeface="+mn-cs"/>
                </a:rPr>
                <a:t>numerical analysis </a:t>
              </a: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and Earth system </a:t>
              </a:r>
              <a:r>
                <a:rPr kumimoji="0" lang="en-US" sz="1000" b="1" i="0" u="none" strike="noStrike" kern="1200" cap="none" spc="0" normalizeH="0" baseline="0" noProof="0" dirty="0">
                  <a:ln>
                    <a:noFill/>
                  </a:ln>
                  <a:solidFill>
                    <a:srgbClr val="1869CA"/>
                  </a:solidFill>
                  <a:effectLst/>
                  <a:uLnTx/>
                  <a:uFillTx/>
                  <a:latin typeface="Calibri" panose="020F0502020204030204"/>
                  <a:ea typeface="+mn-ea"/>
                  <a:cs typeface="+mn-cs"/>
                </a:rPr>
                <a:t>prediction products</a:t>
              </a:r>
            </a:p>
          </p:txBody>
        </p:sp>
        <p:sp>
          <p:nvSpPr>
            <p:cNvPr id="83" name="Rectangle 82">
              <a:extLst>
                <a:ext uri="{FF2B5EF4-FFF2-40B4-BE49-F238E27FC236}">
                  <a16:creationId xmlns:a16="http://schemas.microsoft.com/office/drawing/2014/main" id="{39FF86D4-4191-DD49-A1D0-B01949F51781}"/>
                </a:ext>
              </a:extLst>
            </p:cNvPr>
            <p:cNvSpPr/>
            <p:nvPr/>
          </p:nvSpPr>
          <p:spPr>
            <a:xfrm>
              <a:off x="1458029" y="4461044"/>
              <a:ext cx="1456073" cy="2129646"/>
            </a:xfrm>
            <a:prstGeom prst="rect">
              <a:avLst/>
            </a:prstGeom>
            <a:noFill/>
            <a:ln>
              <a:solidFill>
                <a:srgbClr val="1869CA">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108000" marR="0" lvl="0" indent="-1080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 National multi-hazard </a:t>
              </a:r>
              <a:r>
                <a:rPr kumimoji="0" lang="en-US" sz="1000" b="1" i="0" u="none" strike="noStrike" kern="1200" cap="none" spc="0" normalizeH="0" baseline="0" noProof="0" dirty="0">
                  <a:ln>
                    <a:noFill/>
                  </a:ln>
                  <a:solidFill>
                    <a:srgbClr val="1869CA"/>
                  </a:solidFill>
                  <a:effectLst/>
                  <a:uLnTx/>
                  <a:uFillTx/>
                  <a:latin typeface="Calibri" panose="020F0502020204030204"/>
                  <a:ea typeface="+mn-ea"/>
                  <a:cs typeface="+mn-cs"/>
                </a:rPr>
                <a:t>early warning/alert systems</a:t>
              </a:r>
            </a:p>
            <a:p>
              <a:pPr marL="108000" marR="0" lvl="0" indent="-1080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 Policy- and decision-supporting </a:t>
              </a:r>
              <a:r>
                <a:rPr kumimoji="0" lang="en-US" sz="1000" b="1" i="0" u="none" strike="noStrike" kern="1200" cap="none" spc="0" normalizeH="0" baseline="0" noProof="0" dirty="0">
                  <a:ln>
                    <a:noFill/>
                  </a:ln>
                  <a:solidFill>
                    <a:srgbClr val="1869CA"/>
                  </a:solidFill>
                  <a:effectLst/>
                  <a:uLnTx/>
                  <a:uFillTx/>
                  <a:latin typeface="Calibri" panose="020F0502020204030204"/>
                  <a:ea typeface="+mn-ea"/>
                  <a:cs typeface="+mn-cs"/>
                </a:rPr>
                <a:t>climate </a:t>
              </a: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information &amp; services</a:t>
              </a:r>
            </a:p>
            <a:p>
              <a:pPr marL="108000" marR="0" lvl="0" indent="-1080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 </a:t>
              </a:r>
              <a:r>
                <a:rPr kumimoji="0" lang="en-US" sz="1000" b="1" i="0" u="none" strike="noStrike" kern="1200" cap="none" spc="0" normalizeH="0" baseline="0" noProof="0" dirty="0">
                  <a:ln>
                    <a:noFill/>
                  </a:ln>
                  <a:solidFill>
                    <a:srgbClr val="1869CA"/>
                  </a:solidFill>
                  <a:effectLst/>
                  <a:uLnTx/>
                  <a:uFillTx/>
                  <a:latin typeface="Calibri" panose="020F0502020204030204"/>
                  <a:ea typeface="+mn-ea"/>
                  <a:cs typeface="+mn-cs"/>
                </a:rPr>
                <a:t>Hydrological</a:t>
              </a: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 services</a:t>
              </a:r>
            </a:p>
            <a:p>
              <a:pPr marL="108000" marR="0" lvl="0" indent="-1080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 Decision-supporting </a:t>
              </a:r>
              <a:r>
                <a:rPr kumimoji="0" lang="en-US" sz="1000" b="1" i="0" u="none" strike="noStrike" kern="1200" cap="none" spc="0" normalizeH="0" baseline="0" noProof="0" dirty="0">
                  <a:ln>
                    <a:noFill/>
                  </a:ln>
                  <a:solidFill>
                    <a:srgbClr val="1869CA"/>
                  </a:solidFill>
                  <a:effectLst/>
                  <a:uLnTx/>
                  <a:uFillTx/>
                  <a:latin typeface="Calibri" panose="020F0502020204030204"/>
                  <a:ea typeface="+mn-ea"/>
                  <a:cs typeface="+mn-cs"/>
                </a:rPr>
                <a:t>weather</a:t>
              </a: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 information &amp; services</a:t>
              </a:r>
            </a:p>
            <a:p>
              <a:pPr marL="108000" marR="0" lvl="0" indent="-1080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 Changes in the </a:t>
              </a:r>
              <a:r>
                <a:rPr kumimoji="0" lang="en-US" sz="1000" b="1" i="0" u="none" strike="noStrike" kern="1200" cap="none" spc="0" normalizeH="0" baseline="0" noProof="0" dirty="0">
                  <a:ln>
                    <a:noFill/>
                  </a:ln>
                  <a:solidFill>
                    <a:srgbClr val="1869CA"/>
                  </a:solidFill>
                  <a:effectLst/>
                  <a:uLnTx/>
                  <a:uFillTx/>
                  <a:latin typeface="Calibri" panose="020F0502020204030204"/>
                  <a:ea typeface="+mn-ea"/>
                  <a:cs typeface="+mn-cs"/>
                </a:rPr>
                <a:t>cryosphere</a:t>
              </a: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 and downstream impacts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1" i="0" u="none" strike="noStrike" kern="1200" cap="none" spc="0" normalizeH="0" baseline="0" noProof="0" dirty="0">
                <a:ln>
                  <a:noFill/>
                </a:ln>
                <a:solidFill>
                  <a:srgbClr val="1869CA"/>
                </a:solidFill>
                <a:effectLst/>
                <a:uLnTx/>
                <a:uFillTx/>
                <a:latin typeface="Calibri" panose="020F0502020204030204"/>
                <a:ea typeface="+mn-ea"/>
                <a:cs typeface="+mn-cs"/>
              </a:endParaRPr>
            </a:p>
          </p:txBody>
        </p:sp>
        <p:sp>
          <p:nvSpPr>
            <p:cNvPr id="84" name="Rectangle 83">
              <a:extLst>
                <a:ext uri="{FF2B5EF4-FFF2-40B4-BE49-F238E27FC236}">
                  <a16:creationId xmlns:a16="http://schemas.microsoft.com/office/drawing/2014/main" id="{A847C513-2B86-3A4E-872C-429C953A4CBA}"/>
                </a:ext>
              </a:extLst>
            </p:cNvPr>
            <p:cNvSpPr/>
            <p:nvPr/>
          </p:nvSpPr>
          <p:spPr>
            <a:xfrm>
              <a:off x="4451351" y="4461045"/>
              <a:ext cx="1456073" cy="2129646"/>
            </a:xfrm>
            <a:prstGeom prst="rect">
              <a:avLst/>
            </a:prstGeom>
            <a:noFill/>
            <a:ln>
              <a:solidFill>
                <a:srgbClr val="1869CA">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108000" marR="0" lvl="0" indent="-1080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 Advance</a:t>
              </a:r>
              <a:r>
                <a:rPr kumimoji="0" lang="en-US" sz="1000" b="1" i="0" u="none" strike="noStrike" kern="1200" cap="none" spc="0" normalizeH="0" baseline="0" noProof="0" dirty="0">
                  <a:ln>
                    <a:noFill/>
                  </a:ln>
                  <a:solidFill>
                    <a:srgbClr val="1869CA"/>
                  </a:solidFill>
                  <a:effectLst/>
                  <a:uLnTx/>
                  <a:uFillTx/>
                  <a:latin typeface="Calibri" panose="020F0502020204030204"/>
                  <a:ea typeface="+mn-ea"/>
                  <a:cs typeface="+mn-cs"/>
                </a:rPr>
                <a:t> scientific knowledge of the Earth system</a:t>
              </a:r>
            </a:p>
            <a:p>
              <a:pPr marL="108000" marR="0" lvl="0" indent="-1080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 Enhance</a:t>
              </a:r>
              <a:r>
                <a:rPr kumimoji="0" lang="en-US" sz="1000" b="1" i="0" u="none" strike="noStrike" kern="1200" cap="none" spc="0" normalizeH="0" baseline="0" noProof="0" dirty="0">
                  <a:ln>
                    <a:noFill/>
                  </a:ln>
                  <a:solidFill>
                    <a:srgbClr val="1869CA"/>
                  </a:solidFill>
                  <a:effectLst/>
                  <a:uLnTx/>
                  <a:uFillTx/>
                  <a:latin typeface="Calibri" panose="020F0502020204030204"/>
                  <a:ea typeface="+mn-ea"/>
                  <a:cs typeface="+mn-cs"/>
                </a:rPr>
                <a:t> science-for-service value chain </a:t>
              </a: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to improve predictive capabilities and analysis</a:t>
              </a:r>
            </a:p>
            <a:p>
              <a:pPr marL="108000" marR="0" lvl="0" indent="-1080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 Advance</a:t>
              </a:r>
              <a:r>
                <a:rPr kumimoji="0" lang="en-US" sz="1000" b="1" i="0" u="none" strike="noStrike" kern="1200" cap="none" spc="0" normalizeH="0" baseline="0" noProof="0" dirty="0">
                  <a:ln>
                    <a:noFill/>
                  </a:ln>
                  <a:solidFill>
                    <a:srgbClr val="1869CA"/>
                  </a:solidFill>
                  <a:effectLst/>
                  <a:uLnTx/>
                  <a:uFillTx/>
                  <a:latin typeface="Calibri" panose="020F0502020204030204"/>
                  <a:ea typeface="+mn-ea"/>
                  <a:cs typeface="+mn-cs"/>
                </a:rPr>
                <a:t> policy-relevant science</a:t>
              </a:r>
            </a:p>
          </p:txBody>
        </p:sp>
        <p:sp>
          <p:nvSpPr>
            <p:cNvPr id="85" name="Rectangle 84">
              <a:extLst>
                <a:ext uri="{FF2B5EF4-FFF2-40B4-BE49-F238E27FC236}">
                  <a16:creationId xmlns:a16="http://schemas.microsoft.com/office/drawing/2014/main" id="{088071BC-B42F-1140-BD04-79FF6CC2A299}"/>
                </a:ext>
              </a:extLst>
            </p:cNvPr>
            <p:cNvSpPr/>
            <p:nvPr/>
          </p:nvSpPr>
          <p:spPr>
            <a:xfrm>
              <a:off x="5960850" y="4461044"/>
              <a:ext cx="1456073" cy="2129646"/>
            </a:xfrm>
            <a:prstGeom prst="rect">
              <a:avLst/>
            </a:prstGeom>
            <a:noFill/>
            <a:ln>
              <a:solidFill>
                <a:srgbClr val="1869CA">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108000" marR="0" lvl="0" indent="-1080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 Enable developing countries to </a:t>
              </a:r>
              <a:r>
                <a:rPr kumimoji="0" lang="en-US" sz="1000" b="1" i="0" u="none" strike="noStrike" kern="1200" cap="none" spc="0" normalizeH="0" baseline="0" noProof="0" dirty="0">
                  <a:ln>
                    <a:noFill/>
                  </a:ln>
                  <a:solidFill>
                    <a:srgbClr val="1869CA"/>
                  </a:solidFill>
                  <a:effectLst/>
                  <a:uLnTx/>
                  <a:uFillTx/>
                  <a:latin typeface="Calibri" panose="020F0502020204030204"/>
                  <a:ea typeface="+mn-ea"/>
                  <a:cs typeface="+mn-cs"/>
                </a:rPr>
                <a:t>provide and utilize essential services</a:t>
              </a:r>
            </a:p>
            <a:p>
              <a:pPr marL="108000" marR="0" lvl="0" indent="-1080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 Develop and sustain </a:t>
              </a:r>
              <a:r>
                <a:rPr kumimoji="0" lang="en-US" sz="1000" b="1" i="0" u="none" strike="noStrike" kern="1200" cap="none" spc="0" normalizeH="0" baseline="0" noProof="0" dirty="0">
                  <a:ln>
                    <a:noFill/>
                  </a:ln>
                  <a:solidFill>
                    <a:srgbClr val="1869CA"/>
                  </a:solidFill>
                  <a:effectLst/>
                  <a:uLnTx/>
                  <a:uFillTx/>
                  <a:latin typeface="Calibri" panose="020F0502020204030204"/>
                  <a:ea typeface="+mn-ea"/>
                  <a:cs typeface="+mn-cs"/>
                </a:rPr>
                <a:t>core competencies and expertise</a:t>
              </a:r>
            </a:p>
            <a:p>
              <a:pPr marL="108000" marR="0" lvl="0" indent="-1080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 Scale up </a:t>
              </a:r>
              <a:r>
                <a:rPr kumimoji="0" lang="en-US" sz="1000" b="1" i="0" u="none" strike="noStrike" kern="1200" cap="none" spc="0" normalizeH="0" baseline="0" noProof="0" dirty="0">
                  <a:ln>
                    <a:noFill/>
                  </a:ln>
                  <a:solidFill>
                    <a:srgbClr val="1869CA"/>
                  </a:solidFill>
                  <a:effectLst/>
                  <a:uLnTx/>
                  <a:uFillTx/>
                  <a:latin typeface="Calibri" panose="020F0502020204030204"/>
                  <a:ea typeface="+mn-ea"/>
                  <a:cs typeface="+mn-cs"/>
                </a:rPr>
                <a:t>partnerships for investment </a:t>
              </a: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in sustainable cost- efficient infrastructure and service delivery</a:t>
              </a:r>
            </a:p>
          </p:txBody>
        </p:sp>
        <p:sp>
          <p:nvSpPr>
            <p:cNvPr id="86" name="Rectangle 85">
              <a:extLst>
                <a:ext uri="{FF2B5EF4-FFF2-40B4-BE49-F238E27FC236}">
                  <a16:creationId xmlns:a16="http://schemas.microsoft.com/office/drawing/2014/main" id="{D6626641-C8B9-2448-8122-255FE1379A17}"/>
                </a:ext>
              </a:extLst>
            </p:cNvPr>
            <p:cNvSpPr/>
            <p:nvPr/>
          </p:nvSpPr>
          <p:spPr>
            <a:xfrm>
              <a:off x="7470348" y="4461044"/>
              <a:ext cx="1456073" cy="2129646"/>
            </a:xfrm>
            <a:prstGeom prst="rect">
              <a:avLst/>
            </a:prstGeom>
            <a:noFill/>
            <a:ln>
              <a:solidFill>
                <a:srgbClr val="1869CA">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108000" marR="0" lvl="0" indent="-1080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 Optimize</a:t>
              </a:r>
              <a:r>
                <a:rPr kumimoji="0" lang="en-US" sz="1000" b="1" i="0" u="none" strike="noStrike" kern="1200" cap="none" spc="0" normalizeH="0" baseline="0" noProof="0" dirty="0">
                  <a:ln>
                    <a:noFill/>
                  </a:ln>
                  <a:solidFill>
                    <a:srgbClr val="1869CA"/>
                  </a:solidFill>
                  <a:effectLst/>
                  <a:uLnTx/>
                  <a:uFillTx/>
                  <a:latin typeface="Calibri" panose="020F0502020204030204"/>
                  <a:ea typeface="+mn-ea"/>
                  <a:cs typeface="+mn-cs"/>
                </a:rPr>
                <a:t> </a:t>
              </a: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WMO </a:t>
              </a:r>
              <a:r>
                <a:rPr kumimoji="0" lang="en-US" sz="1000" b="1" i="0" u="none" strike="noStrike" kern="1200" cap="none" spc="0" normalizeH="0" baseline="0" noProof="0" dirty="0">
                  <a:ln>
                    <a:noFill/>
                  </a:ln>
                  <a:solidFill>
                    <a:srgbClr val="1869CA"/>
                  </a:solidFill>
                  <a:effectLst/>
                  <a:uLnTx/>
                  <a:uFillTx/>
                  <a:latin typeface="Calibri" panose="020F0502020204030204"/>
                  <a:ea typeface="+mn-ea"/>
                  <a:cs typeface="+mn-cs"/>
                </a:rPr>
                <a:t>constituent body structure</a:t>
              </a:r>
            </a:p>
            <a:p>
              <a:pPr marL="108000" marR="0" lvl="0" indent="-1080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 Strategic</a:t>
              </a:r>
              <a:r>
                <a:rPr kumimoji="0" lang="en-US" sz="1000" b="1" i="0" u="none" strike="noStrike" kern="1200" cap="none" spc="0" normalizeH="0" baseline="0" noProof="0" dirty="0">
                  <a:ln>
                    <a:noFill/>
                  </a:ln>
                  <a:solidFill>
                    <a:srgbClr val="1869CA"/>
                  </a:solidFill>
                  <a:effectLst/>
                  <a:uLnTx/>
                  <a:uFillTx/>
                  <a:latin typeface="Calibri" panose="020F0502020204030204"/>
                  <a:ea typeface="+mn-ea"/>
                  <a:cs typeface="+mn-cs"/>
                </a:rPr>
                <a:t> partnerships</a:t>
              </a:r>
            </a:p>
            <a:p>
              <a:pPr marL="108000" marR="0" lvl="0" indent="-1080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Advance</a:t>
              </a:r>
              <a:r>
                <a:rPr kumimoji="0" lang="en-US" sz="1000" b="1" i="0" u="none" strike="noStrike" kern="1200" cap="none" spc="0" normalizeH="0" baseline="0" noProof="0" dirty="0">
                  <a:ln>
                    <a:noFill/>
                  </a:ln>
                  <a:solidFill>
                    <a:srgbClr val="1869CA"/>
                  </a:solidFill>
                  <a:effectLst/>
                  <a:uLnTx/>
                  <a:uFillTx/>
                  <a:latin typeface="Calibri" panose="020F0502020204030204"/>
                  <a:ea typeface="+mn-ea"/>
                  <a:cs typeface="+mn-cs"/>
                </a:rPr>
                <a:t> equal, effective </a:t>
              </a: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and</a:t>
              </a:r>
              <a:r>
                <a:rPr kumimoji="0" lang="en-US" sz="1000" b="1" i="0" u="none" strike="noStrike" kern="1200" cap="none" spc="0" normalizeH="0" baseline="0" noProof="0" dirty="0">
                  <a:ln>
                    <a:noFill/>
                  </a:ln>
                  <a:solidFill>
                    <a:srgbClr val="1869CA"/>
                  </a:solidFill>
                  <a:effectLst/>
                  <a:uLnTx/>
                  <a:uFillTx/>
                  <a:latin typeface="Calibri" panose="020F0502020204030204"/>
                  <a:ea typeface="+mn-ea"/>
                  <a:cs typeface="+mn-cs"/>
                </a:rPr>
                <a:t> inclusive participation</a:t>
              </a:r>
            </a:p>
            <a:p>
              <a:pPr marL="108000" marR="0" lvl="0" indent="-1080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1000" b="0" i="0" u="none" strike="noStrike" kern="1200" cap="none" spc="0" normalizeH="0" baseline="0" noProof="0" dirty="0">
                  <a:ln>
                    <a:noFill/>
                  </a:ln>
                  <a:solidFill>
                    <a:srgbClr val="1869CA"/>
                  </a:solidFill>
                  <a:effectLst/>
                  <a:uLnTx/>
                  <a:uFillTx/>
                  <a:latin typeface="Calibri" panose="020F0502020204030204"/>
                  <a:ea typeface="+mn-ea"/>
                  <a:cs typeface="+mn-cs"/>
                </a:rPr>
                <a:t> </a:t>
              </a:r>
              <a:r>
                <a:rPr kumimoji="0" lang="en-US" sz="1000" b="1" i="0" u="none" strike="noStrike" kern="1200" cap="none" spc="0" normalizeH="0" baseline="0" noProof="0" dirty="0">
                  <a:ln>
                    <a:noFill/>
                  </a:ln>
                  <a:solidFill>
                    <a:srgbClr val="1869CA"/>
                  </a:solidFill>
                  <a:effectLst/>
                  <a:uLnTx/>
                  <a:uFillTx/>
                  <a:latin typeface="Calibri" panose="020F0502020204030204"/>
                  <a:ea typeface="+mn-ea"/>
                  <a:cs typeface="+mn-cs"/>
                </a:rPr>
                <a:t>Environmental sustainability</a:t>
              </a:r>
            </a:p>
          </p:txBody>
        </p:sp>
      </p:grpSp>
      <p:sp>
        <p:nvSpPr>
          <p:cNvPr id="3" name="Slide Number Placeholder 2">
            <a:extLst>
              <a:ext uri="{FF2B5EF4-FFF2-40B4-BE49-F238E27FC236}">
                <a16:creationId xmlns:a16="http://schemas.microsoft.com/office/drawing/2014/main" id="{A4D1C6C2-997D-AD7A-577A-8F14A230657B}"/>
              </a:ext>
            </a:extLst>
          </p:cNvPr>
          <p:cNvSpPr>
            <a:spLocks noGrp="1"/>
          </p:cNvSpPr>
          <p:nvPr>
            <p:ph type="sldNum" sz="quarter" idx="12"/>
          </p:nvPr>
        </p:nvSpPr>
        <p:spPr/>
        <p:txBody>
          <a:bodyPr/>
          <a:lstStyle/>
          <a:p>
            <a:fld id="{F966D8DB-6457-4B9B-9958-7C11975F88BF}" type="slidenum">
              <a:rPr lang="en-GB" smtClean="0"/>
              <a:t>2</a:t>
            </a:fld>
            <a:endParaRPr lang="en-GB"/>
          </a:p>
        </p:txBody>
      </p:sp>
    </p:spTree>
    <p:extLst>
      <p:ext uri="{BB962C8B-B14F-4D97-AF65-F5344CB8AC3E}">
        <p14:creationId xmlns:p14="http://schemas.microsoft.com/office/powerpoint/2010/main" val="2010978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8570542" cy="640080"/>
          </a:xfrm>
        </p:spPr>
        <p:txBody>
          <a:bodyPr>
            <a:noAutofit/>
          </a:bodyPr>
          <a:lstStyle/>
          <a:p>
            <a:r>
              <a:rPr lang="en-US" dirty="0">
                <a:latin typeface="Segoe UI" panose="020B0502040204020203" pitchFamily="34" charset="0"/>
                <a:cs typeface="Segoe UI" panose="020B0502040204020203" pitchFamily="34" charset="0"/>
              </a:rPr>
              <a:t>Economies and Efficiencies</a:t>
            </a:r>
          </a:p>
        </p:txBody>
      </p:sp>
      <p:sp>
        <p:nvSpPr>
          <p:cNvPr id="38" name="Content Placeholder 17"/>
          <p:cNvSpPr txBox="1">
            <a:spLocks/>
          </p:cNvSpPr>
          <p:nvPr/>
        </p:nvSpPr>
        <p:spPr>
          <a:xfrm>
            <a:off x="541608" y="1524707"/>
            <a:ext cx="11271163" cy="505684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531813" indent="-531813">
              <a:lnSpc>
                <a:spcPct val="100000"/>
              </a:lnSpc>
              <a:spcBef>
                <a:spcPts val="1200"/>
              </a:spcBef>
              <a:spcAft>
                <a:spcPts val="0"/>
              </a:spcAft>
              <a:buFont typeface="Wingdings" panose="05000000000000000000" pitchFamily="2" charset="2"/>
              <a:buChar char="Ø"/>
              <a:defRPr/>
            </a:pPr>
            <a:endParaRPr lang="en-US" sz="2600" dirty="0">
              <a:latin typeface="Segoe UI" panose="020B0502040204020203" pitchFamily="34" charset="0"/>
              <a:cs typeface="Segoe UI" panose="020B0502040204020203" pitchFamily="34" charset="0"/>
            </a:endParaRPr>
          </a:p>
        </p:txBody>
      </p:sp>
      <p:sp>
        <p:nvSpPr>
          <p:cNvPr id="2" name="Content Placeholder 17">
            <a:extLst>
              <a:ext uri="{FF2B5EF4-FFF2-40B4-BE49-F238E27FC236}">
                <a16:creationId xmlns:a16="http://schemas.microsoft.com/office/drawing/2014/main" id="{936F6B87-E389-0F5E-40B1-F6429D9D3D58}"/>
              </a:ext>
            </a:extLst>
          </p:cNvPr>
          <p:cNvSpPr txBox="1">
            <a:spLocks/>
          </p:cNvSpPr>
          <p:nvPr/>
        </p:nvSpPr>
        <p:spPr>
          <a:xfrm>
            <a:off x="521207" y="1524707"/>
            <a:ext cx="11271163" cy="505684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0"/>
              </a:spcAft>
              <a:buNone/>
              <a:defRPr/>
            </a:pPr>
            <a:r>
              <a:rPr lang="en-US" sz="2600" dirty="0">
                <a:latin typeface="Segoe UI" panose="020B0502040204020203" pitchFamily="34" charset="0"/>
                <a:cs typeface="Segoe UI" panose="020B0502040204020203" pitchFamily="34" charset="0"/>
              </a:rPr>
              <a:t>Efficiencies were realized in the 18</a:t>
            </a:r>
            <a:r>
              <a:rPr lang="en-US" sz="2600" baseline="30000" dirty="0">
                <a:latin typeface="Segoe UI" panose="020B0502040204020203" pitchFamily="34" charset="0"/>
                <a:cs typeface="Segoe UI" panose="020B0502040204020203" pitchFamily="34" charset="0"/>
              </a:rPr>
              <a:t>th</a:t>
            </a:r>
            <a:r>
              <a:rPr lang="en-US" sz="2600" dirty="0">
                <a:latin typeface="Segoe UI" panose="020B0502040204020203" pitchFamily="34" charset="0"/>
                <a:cs typeface="Segoe UI" panose="020B0502040204020203" pitchFamily="34" charset="0"/>
              </a:rPr>
              <a:t> Financial Period through:</a:t>
            </a:r>
          </a:p>
          <a:p>
            <a:pPr marL="0" indent="0">
              <a:lnSpc>
                <a:spcPct val="100000"/>
              </a:lnSpc>
              <a:spcBef>
                <a:spcPts val="1200"/>
              </a:spcBef>
              <a:spcAft>
                <a:spcPts val="0"/>
              </a:spcAft>
              <a:buNone/>
              <a:defRPr/>
            </a:pPr>
            <a:endParaRPr lang="en-US" sz="2600" dirty="0">
              <a:latin typeface="Segoe UI" panose="020B0502040204020203" pitchFamily="34" charset="0"/>
              <a:cs typeface="Segoe UI" panose="020B0502040204020203" pitchFamily="34" charset="0"/>
            </a:endParaRPr>
          </a:p>
          <a:p>
            <a:pPr marL="0" indent="0">
              <a:lnSpc>
                <a:spcPct val="100000"/>
              </a:lnSpc>
              <a:spcBef>
                <a:spcPts val="1200"/>
              </a:spcBef>
              <a:spcAft>
                <a:spcPts val="0"/>
              </a:spcAft>
              <a:buNone/>
              <a:defRPr/>
            </a:pPr>
            <a:endParaRPr lang="en-US" sz="2600" dirty="0">
              <a:latin typeface="Segoe UI" panose="020B0502040204020203" pitchFamily="34" charset="0"/>
              <a:cs typeface="Segoe UI" panose="020B0502040204020203" pitchFamily="34" charset="0"/>
            </a:endParaRPr>
          </a:p>
          <a:p>
            <a:pPr marL="0" indent="0">
              <a:lnSpc>
                <a:spcPct val="100000"/>
              </a:lnSpc>
              <a:spcBef>
                <a:spcPts val="1200"/>
              </a:spcBef>
              <a:spcAft>
                <a:spcPts val="0"/>
              </a:spcAft>
              <a:buNone/>
              <a:defRPr/>
            </a:pPr>
            <a:endParaRPr lang="en-US" sz="1600" dirty="0">
              <a:latin typeface="Segoe UI" panose="020B0502040204020203" pitchFamily="34" charset="0"/>
              <a:cs typeface="Segoe UI" panose="020B0502040204020203" pitchFamily="34" charset="0"/>
            </a:endParaRPr>
          </a:p>
          <a:p>
            <a:pPr marL="0" indent="0">
              <a:lnSpc>
                <a:spcPct val="100000"/>
              </a:lnSpc>
              <a:spcBef>
                <a:spcPts val="1200"/>
              </a:spcBef>
              <a:spcAft>
                <a:spcPts val="0"/>
              </a:spcAft>
              <a:buNone/>
              <a:defRPr/>
            </a:pPr>
            <a:endParaRPr lang="en-US" sz="2600" dirty="0">
              <a:latin typeface="Segoe UI" panose="020B0502040204020203" pitchFamily="34" charset="0"/>
              <a:cs typeface="Segoe UI" panose="020B0502040204020203" pitchFamily="34" charset="0"/>
            </a:endParaRPr>
          </a:p>
          <a:p>
            <a:pPr marL="0" indent="0">
              <a:lnSpc>
                <a:spcPct val="100000"/>
              </a:lnSpc>
              <a:spcBef>
                <a:spcPts val="1200"/>
              </a:spcBef>
              <a:spcAft>
                <a:spcPts val="0"/>
              </a:spcAft>
              <a:buNone/>
              <a:defRPr/>
            </a:pPr>
            <a:endParaRPr lang="en-US" sz="1050" dirty="0">
              <a:latin typeface="Segoe UI" panose="020B0502040204020203" pitchFamily="34" charset="0"/>
              <a:cs typeface="Segoe UI" panose="020B0502040204020203" pitchFamily="34" charset="0"/>
            </a:endParaRPr>
          </a:p>
          <a:p>
            <a:pPr marL="0" indent="0">
              <a:lnSpc>
                <a:spcPct val="100000"/>
              </a:lnSpc>
              <a:spcBef>
                <a:spcPts val="1200"/>
              </a:spcBef>
              <a:spcAft>
                <a:spcPts val="0"/>
              </a:spcAft>
              <a:buNone/>
              <a:defRPr/>
            </a:pPr>
            <a:r>
              <a:rPr lang="en-US" sz="2600" dirty="0">
                <a:latin typeface="Segoe UI" panose="020B0502040204020203" pitchFamily="34" charset="0"/>
                <a:cs typeface="Segoe UI" panose="020B0502040204020203" pitchFamily="34" charset="0"/>
              </a:rPr>
              <a:t>These efficiencies were reinvested during the Financial Period through:</a:t>
            </a:r>
          </a:p>
          <a:p>
            <a:pPr marL="357188" indent="-357188">
              <a:lnSpc>
                <a:spcPct val="100000"/>
              </a:lnSpc>
              <a:spcBef>
                <a:spcPts val="1200"/>
              </a:spcBef>
              <a:spcAft>
                <a:spcPts val="0"/>
              </a:spcAft>
              <a:buFont typeface="Wingdings" panose="05000000000000000000" pitchFamily="2" charset="2"/>
              <a:buChar char="Ø"/>
              <a:defRPr/>
            </a:pPr>
            <a:r>
              <a:rPr lang="en-US" sz="2400" dirty="0">
                <a:latin typeface="Segoe UI" panose="020B0502040204020203" pitchFamily="34" charset="0"/>
                <a:cs typeface="Segoe UI" panose="020B0502040204020203" pitchFamily="34" charset="0"/>
              </a:rPr>
              <a:t>Investment in mid-level Professional Staff with knowledge in critical areas</a:t>
            </a:r>
          </a:p>
          <a:p>
            <a:pPr marL="357188" indent="-357188">
              <a:lnSpc>
                <a:spcPct val="100000"/>
              </a:lnSpc>
              <a:spcBef>
                <a:spcPts val="1200"/>
              </a:spcBef>
              <a:spcAft>
                <a:spcPts val="0"/>
              </a:spcAft>
              <a:buFont typeface="Wingdings" panose="05000000000000000000" pitchFamily="2" charset="2"/>
              <a:buChar char="Ø"/>
              <a:defRPr/>
            </a:pPr>
            <a:r>
              <a:rPr lang="en-US" sz="2400" dirty="0">
                <a:latin typeface="Segoe UI" panose="020B0502040204020203" pitchFamily="34" charset="0"/>
                <a:cs typeface="Segoe UI" panose="020B0502040204020203" pitchFamily="34" charset="0"/>
              </a:rPr>
              <a:t>Contributions to regional activities, primarily through the creation and filling of seven additional positions in Regional Offices</a:t>
            </a:r>
          </a:p>
        </p:txBody>
      </p:sp>
      <p:pic>
        <p:nvPicPr>
          <p:cNvPr id="3" name="Picture 2">
            <a:extLst>
              <a:ext uri="{FF2B5EF4-FFF2-40B4-BE49-F238E27FC236}">
                <a16:creationId xmlns:a16="http://schemas.microsoft.com/office/drawing/2014/main" id="{8ED19FF1-194B-CD9B-126B-223D52D74FF1}"/>
              </a:ext>
            </a:extLst>
          </p:cNvPr>
          <p:cNvPicPr>
            <a:picLocks noChangeAspect="1"/>
          </p:cNvPicPr>
          <p:nvPr/>
        </p:nvPicPr>
        <p:blipFill>
          <a:blip r:embed="rId2"/>
          <a:stretch>
            <a:fillRect/>
          </a:stretch>
        </p:blipFill>
        <p:spPr>
          <a:xfrm>
            <a:off x="1175654" y="2113595"/>
            <a:ext cx="2086271" cy="2086271"/>
          </a:xfrm>
          <a:prstGeom prst="rect">
            <a:avLst/>
          </a:prstGeom>
        </p:spPr>
      </p:pic>
      <p:pic>
        <p:nvPicPr>
          <p:cNvPr id="4" name="Picture 3">
            <a:extLst>
              <a:ext uri="{FF2B5EF4-FFF2-40B4-BE49-F238E27FC236}">
                <a16:creationId xmlns:a16="http://schemas.microsoft.com/office/drawing/2014/main" id="{8E72B897-E06B-0304-28D5-CB81DC8AA834}"/>
              </a:ext>
            </a:extLst>
          </p:cNvPr>
          <p:cNvPicPr>
            <a:picLocks noChangeAspect="1"/>
          </p:cNvPicPr>
          <p:nvPr/>
        </p:nvPicPr>
        <p:blipFill>
          <a:blip r:embed="rId3"/>
          <a:stretch>
            <a:fillRect/>
          </a:stretch>
        </p:blipFill>
        <p:spPr>
          <a:xfrm>
            <a:off x="3925313" y="2385057"/>
            <a:ext cx="2772422" cy="1557749"/>
          </a:xfrm>
          <a:prstGeom prst="rect">
            <a:avLst/>
          </a:prstGeom>
        </p:spPr>
      </p:pic>
      <p:pic>
        <p:nvPicPr>
          <p:cNvPr id="5" name="Picture 4">
            <a:extLst>
              <a:ext uri="{FF2B5EF4-FFF2-40B4-BE49-F238E27FC236}">
                <a16:creationId xmlns:a16="http://schemas.microsoft.com/office/drawing/2014/main" id="{B56A3184-721D-8C52-D02B-A878A85FA23F}"/>
              </a:ext>
            </a:extLst>
          </p:cNvPr>
          <p:cNvPicPr>
            <a:picLocks noChangeAspect="1"/>
          </p:cNvPicPr>
          <p:nvPr/>
        </p:nvPicPr>
        <p:blipFill>
          <a:blip r:embed="rId4"/>
          <a:stretch>
            <a:fillRect/>
          </a:stretch>
        </p:blipFill>
        <p:spPr>
          <a:xfrm>
            <a:off x="7356236" y="2585082"/>
            <a:ext cx="3718199" cy="1168312"/>
          </a:xfrm>
          <a:prstGeom prst="rect">
            <a:avLst/>
          </a:prstGeom>
        </p:spPr>
      </p:pic>
      <p:sp>
        <p:nvSpPr>
          <p:cNvPr id="6" name="Slide Number Placeholder 5">
            <a:extLst>
              <a:ext uri="{FF2B5EF4-FFF2-40B4-BE49-F238E27FC236}">
                <a16:creationId xmlns:a16="http://schemas.microsoft.com/office/drawing/2014/main" id="{40D99EDF-D23C-D66D-4A83-0FE5E87FFF69}"/>
              </a:ext>
            </a:extLst>
          </p:cNvPr>
          <p:cNvSpPr>
            <a:spLocks noGrp="1"/>
          </p:cNvSpPr>
          <p:nvPr>
            <p:ph type="sldNum" sz="quarter" idx="4"/>
          </p:nvPr>
        </p:nvSpPr>
        <p:spPr/>
        <p:txBody>
          <a:bodyPr/>
          <a:lstStyle/>
          <a:p>
            <a:fld id="{9860EDB8-5305-433F-BE41-D7A86D811DB3}" type="slidenum">
              <a:rPr lang="en-US" smtClean="0"/>
              <a:pPr/>
              <a:t>20</a:t>
            </a:fld>
            <a:endParaRPr lang="en-US" dirty="0"/>
          </a:p>
        </p:txBody>
      </p:sp>
    </p:spTree>
    <p:extLst>
      <p:ext uri="{BB962C8B-B14F-4D97-AF65-F5344CB8AC3E}">
        <p14:creationId xmlns:p14="http://schemas.microsoft.com/office/powerpoint/2010/main" val="4377954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713278-686D-4E12-FFCF-18776D923655}"/>
              </a:ext>
            </a:extLst>
          </p:cNvPr>
          <p:cNvPicPr>
            <a:picLocks noChangeAspect="1"/>
          </p:cNvPicPr>
          <p:nvPr/>
        </p:nvPicPr>
        <p:blipFill>
          <a:blip r:embed="rId2"/>
          <a:stretch>
            <a:fillRect/>
          </a:stretch>
        </p:blipFill>
        <p:spPr>
          <a:xfrm>
            <a:off x="9440592" y="3574066"/>
            <a:ext cx="2209800" cy="2066925"/>
          </a:xfrm>
          <a:prstGeom prst="rect">
            <a:avLst/>
          </a:prstGeom>
        </p:spPr>
      </p:pic>
      <p:sp>
        <p:nvSpPr>
          <p:cNvPr id="8" name="Title 7"/>
          <p:cNvSpPr>
            <a:spLocks noGrp="1"/>
          </p:cNvSpPr>
          <p:nvPr>
            <p:ph type="title"/>
          </p:nvPr>
        </p:nvSpPr>
        <p:spPr>
          <a:xfrm>
            <a:off x="521207" y="448056"/>
            <a:ext cx="8570542" cy="640080"/>
          </a:xfrm>
        </p:spPr>
        <p:txBody>
          <a:bodyPr>
            <a:noAutofit/>
          </a:bodyPr>
          <a:lstStyle/>
          <a:p>
            <a:r>
              <a:rPr lang="en-US" dirty="0">
                <a:latin typeface="Segoe UI" panose="020B0502040204020203" pitchFamily="34" charset="0"/>
                <a:cs typeface="Segoe UI" panose="020B0502040204020203" pitchFamily="34" charset="0"/>
              </a:rPr>
              <a:t>Economies and Efficiencies</a:t>
            </a:r>
          </a:p>
        </p:txBody>
      </p:sp>
      <p:sp>
        <p:nvSpPr>
          <p:cNvPr id="38" name="Content Placeholder 17"/>
          <p:cNvSpPr txBox="1">
            <a:spLocks/>
          </p:cNvSpPr>
          <p:nvPr/>
        </p:nvSpPr>
        <p:spPr>
          <a:xfrm>
            <a:off x="541608" y="1524707"/>
            <a:ext cx="11271163" cy="505684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531813" indent="-531813">
              <a:lnSpc>
                <a:spcPct val="100000"/>
              </a:lnSpc>
              <a:spcBef>
                <a:spcPts val="1200"/>
              </a:spcBef>
              <a:spcAft>
                <a:spcPts val="0"/>
              </a:spcAft>
              <a:buFont typeface="Wingdings" panose="05000000000000000000" pitchFamily="2" charset="2"/>
              <a:buChar char="Ø"/>
              <a:defRPr/>
            </a:pPr>
            <a:endParaRPr lang="en-US" sz="2600" dirty="0">
              <a:latin typeface="Segoe UI" panose="020B0502040204020203" pitchFamily="34" charset="0"/>
              <a:cs typeface="Segoe UI" panose="020B0502040204020203" pitchFamily="34" charset="0"/>
            </a:endParaRPr>
          </a:p>
        </p:txBody>
      </p:sp>
      <p:sp>
        <p:nvSpPr>
          <p:cNvPr id="2" name="Content Placeholder 17">
            <a:extLst>
              <a:ext uri="{FF2B5EF4-FFF2-40B4-BE49-F238E27FC236}">
                <a16:creationId xmlns:a16="http://schemas.microsoft.com/office/drawing/2014/main" id="{936F6B87-E389-0F5E-40B1-F6429D9D3D58}"/>
              </a:ext>
            </a:extLst>
          </p:cNvPr>
          <p:cNvSpPr txBox="1">
            <a:spLocks/>
          </p:cNvSpPr>
          <p:nvPr/>
        </p:nvSpPr>
        <p:spPr>
          <a:xfrm>
            <a:off x="521207" y="1524707"/>
            <a:ext cx="11271163" cy="505684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0"/>
              </a:spcAft>
              <a:buNone/>
              <a:defRPr/>
            </a:pPr>
            <a:r>
              <a:rPr lang="en-US" sz="2600" dirty="0">
                <a:latin typeface="Segoe UI" panose="020B0502040204020203" pitchFamily="34" charset="0"/>
                <a:cs typeface="Segoe UI" panose="020B0502040204020203" pitchFamily="34" charset="0"/>
              </a:rPr>
              <a:t>Additional efficiencies planned for the 19</a:t>
            </a:r>
            <a:r>
              <a:rPr lang="en-US" sz="2600" baseline="30000" dirty="0">
                <a:latin typeface="Segoe UI" panose="020B0502040204020203" pitchFamily="34" charset="0"/>
                <a:cs typeface="Segoe UI" panose="020B0502040204020203" pitchFamily="34" charset="0"/>
              </a:rPr>
              <a:t>th</a:t>
            </a:r>
            <a:r>
              <a:rPr lang="en-US" sz="2600" dirty="0">
                <a:latin typeface="Segoe UI" panose="020B0502040204020203" pitchFamily="34" charset="0"/>
                <a:cs typeface="Segoe UI" panose="020B0502040204020203" pitchFamily="34" charset="0"/>
              </a:rPr>
              <a:t> Financial Period:</a:t>
            </a:r>
          </a:p>
          <a:p>
            <a:pPr marL="0" indent="0">
              <a:lnSpc>
                <a:spcPct val="100000"/>
              </a:lnSpc>
              <a:spcBef>
                <a:spcPts val="1200"/>
              </a:spcBef>
              <a:spcAft>
                <a:spcPts val="0"/>
              </a:spcAft>
              <a:buNone/>
              <a:defRPr/>
            </a:pPr>
            <a:endParaRPr lang="en-US" sz="1050" dirty="0">
              <a:latin typeface="Segoe UI" panose="020B0502040204020203" pitchFamily="34" charset="0"/>
              <a:cs typeface="Segoe UI" panose="020B0502040204020203" pitchFamily="34" charset="0"/>
            </a:endParaRPr>
          </a:p>
          <a:p>
            <a:pPr marL="357188" indent="-357188">
              <a:lnSpc>
                <a:spcPct val="100000"/>
              </a:lnSpc>
              <a:spcBef>
                <a:spcPts val="1200"/>
              </a:spcBef>
              <a:spcAft>
                <a:spcPts val="0"/>
              </a:spcAft>
              <a:buFont typeface="Wingdings" panose="05000000000000000000" pitchFamily="2" charset="2"/>
              <a:buChar char="Ø"/>
              <a:defRPr/>
            </a:pPr>
            <a:r>
              <a:rPr lang="en-US" sz="2400" dirty="0">
                <a:latin typeface="Segoe UI" panose="020B0502040204020203" pitchFamily="34" charset="0"/>
                <a:cs typeface="Segoe UI" panose="020B0502040204020203" pitchFamily="34" charset="0"/>
              </a:rPr>
              <a:t>Rationalization of Indirect Costs – CHF 3.8 million</a:t>
            </a:r>
          </a:p>
          <a:p>
            <a:pPr marL="814388" lvl="1" indent="-357188">
              <a:lnSpc>
                <a:spcPct val="100000"/>
              </a:lnSpc>
              <a:spcBef>
                <a:spcPts val="1200"/>
              </a:spcBef>
              <a:spcAft>
                <a:spcPts val="0"/>
              </a:spcAft>
              <a:buFont typeface="Wingdings" panose="05000000000000000000" pitchFamily="2" charset="2"/>
              <a:buChar char="Ø"/>
              <a:defRPr/>
            </a:pPr>
            <a:r>
              <a:rPr lang="en-US" sz="2400" dirty="0">
                <a:latin typeface="Segoe UI" panose="020B0502040204020203" pitchFamily="34" charset="0"/>
                <a:cs typeface="Segoe UI" panose="020B0502040204020203" pitchFamily="34" charset="0"/>
              </a:rPr>
              <a:t>Reviewed administrative services support to extrabudgetary activities</a:t>
            </a:r>
          </a:p>
          <a:p>
            <a:pPr marL="814388" lvl="1" indent="-357188">
              <a:lnSpc>
                <a:spcPct val="100000"/>
              </a:lnSpc>
              <a:spcBef>
                <a:spcPts val="1200"/>
              </a:spcBef>
              <a:spcAft>
                <a:spcPts val="0"/>
              </a:spcAft>
              <a:buFont typeface="Wingdings" panose="05000000000000000000" pitchFamily="2" charset="2"/>
              <a:buChar char="Ø"/>
              <a:defRPr/>
            </a:pPr>
            <a:r>
              <a:rPr lang="en-US" sz="2400" dirty="0">
                <a:latin typeface="Segoe UI" panose="020B0502040204020203" pitchFamily="34" charset="0"/>
                <a:cs typeface="Segoe UI" panose="020B0502040204020203" pitchFamily="34" charset="0"/>
              </a:rPr>
              <a:t>Reassignment of costs to be funded by Programme Support Cost Special Account (rather than Regular Budget)</a:t>
            </a:r>
          </a:p>
          <a:p>
            <a:pPr marL="0" indent="0">
              <a:lnSpc>
                <a:spcPct val="100000"/>
              </a:lnSpc>
              <a:spcBef>
                <a:spcPts val="1200"/>
              </a:spcBef>
              <a:spcAft>
                <a:spcPts val="0"/>
              </a:spcAft>
              <a:buNone/>
              <a:defRPr/>
            </a:pPr>
            <a:endParaRPr lang="en-US" sz="2400" dirty="0">
              <a:latin typeface="Segoe UI" panose="020B0502040204020203" pitchFamily="34" charset="0"/>
              <a:cs typeface="Segoe UI" panose="020B0502040204020203" pitchFamily="34" charset="0"/>
            </a:endParaRPr>
          </a:p>
          <a:p>
            <a:pPr marL="357188" indent="-357188">
              <a:lnSpc>
                <a:spcPct val="100000"/>
              </a:lnSpc>
              <a:spcBef>
                <a:spcPts val="1200"/>
              </a:spcBef>
              <a:spcAft>
                <a:spcPts val="0"/>
              </a:spcAft>
              <a:buFont typeface="Wingdings" panose="05000000000000000000" pitchFamily="2" charset="2"/>
              <a:buChar char="Ø"/>
              <a:defRPr/>
            </a:pPr>
            <a:r>
              <a:rPr lang="en-US" sz="2400" dirty="0">
                <a:latin typeface="Segoe UI" panose="020B0502040204020203" pitchFamily="34" charset="0"/>
                <a:cs typeface="Segoe UI" panose="020B0502040204020203" pitchFamily="34" charset="0"/>
              </a:rPr>
              <a:t>Additional administrative savings – CHF 2.0 million</a:t>
            </a:r>
          </a:p>
          <a:p>
            <a:pPr marL="814388" lvl="1" indent="-357188">
              <a:lnSpc>
                <a:spcPct val="100000"/>
              </a:lnSpc>
              <a:spcBef>
                <a:spcPts val="1200"/>
              </a:spcBef>
              <a:spcAft>
                <a:spcPts val="0"/>
              </a:spcAft>
              <a:buFont typeface="Wingdings" panose="05000000000000000000" pitchFamily="2" charset="2"/>
              <a:buChar char="Ø"/>
              <a:defRPr/>
            </a:pPr>
            <a:r>
              <a:rPr lang="en-US" sz="2400" dirty="0">
                <a:latin typeface="Segoe UI" panose="020B0502040204020203" pitchFamily="34" charset="0"/>
                <a:cs typeface="Segoe UI" panose="020B0502040204020203" pitchFamily="34" charset="0"/>
              </a:rPr>
              <a:t>Additional reprofiling of administrative positions toward programmatic activities</a:t>
            </a:r>
          </a:p>
        </p:txBody>
      </p:sp>
      <p:sp>
        <p:nvSpPr>
          <p:cNvPr id="3" name="Slide Number Placeholder 2">
            <a:extLst>
              <a:ext uri="{FF2B5EF4-FFF2-40B4-BE49-F238E27FC236}">
                <a16:creationId xmlns:a16="http://schemas.microsoft.com/office/drawing/2014/main" id="{85046080-2FF3-5D43-657D-4BC3D9D4492A}"/>
              </a:ext>
            </a:extLst>
          </p:cNvPr>
          <p:cNvSpPr>
            <a:spLocks noGrp="1"/>
          </p:cNvSpPr>
          <p:nvPr>
            <p:ph type="sldNum" sz="quarter" idx="4"/>
          </p:nvPr>
        </p:nvSpPr>
        <p:spPr/>
        <p:txBody>
          <a:bodyPr/>
          <a:lstStyle/>
          <a:p>
            <a:fld id="{9860EDB8-5305-433F-BE41-D7A86D811DB3}" type="slidenum">
              <a:rPr lang="en-US" smtClean="0"/>
              <a:pPr/>
              <a:t>21</a:t>
            </a:fld>
            <a:endParaRPr lang="en-US" dirty="0"/>
          </a:p>
        </p:txBody>
      </p:sp>
    </p:spTree>
    <p:extLst>
      <p:ext uri="{BB962C8B-B14F-4D97-AF65-F5344CB8AC3E}">
        <p14:creationId xmlns:p14="http://schemas.microsoft.com/office/powerpoint/2010/main" val="2466702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8570542" cy="640080"/>
          </a:xfrm>
        </p:spPr>
        <p:txBody>
          <a:bodyPr>
            <a:noAutofit/>
          </a:bodyPr>
          <a:lstStyle/>
          <a:p>
            <a:r>
              <a:rPr lang="en-US" dirty="0">
                <a:latin typeface="Segoe UI" panose="020B0502040204020203" pitchFamily="34" charset="0"/>
                <a:cs typeface="Segoe UI" panose="020B0502040204020203" pitchFamily="34" charset="0"/>
              </a:rPr>
              <a:t>Secretary-General’s Proposal</a:t>
            </a:r>
          </a:p>
        </p:txBody>
      </p:sp>
      <p:sp>
        <p:nvSpPr>
          <p:cNvPr id="38" name="Content Placeholder 17"/>
          <p:cNvSpPr txBox="1">
            <a:spLocks/>
          </p:cNvSpPr>
          <p:nvPr/>
        </p:nvSpPr>
        <p:spPr>
          <a:xfrm>
            <a:off x="541608" y="1524707"/>
            <a:ext cx="11271163" cy="505684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531813" indent="-531813">
              <a:lnSpc>
                <a:spcPct val="100000"/>
              </a:lnSpc>
              <a:spcBef>
                <a:spcPts val="1200"/>
              </a:spcBef>
              <a:spcAft>
                <a:spcPts val="0"/>
              </a:spcAft>
              <a:buFont typeface="Wingdings" panose="05000000000000000000" pitchFamily="2" charset="2"/>
              <a:buChar char="Ø"/>
              <a:defRPr/>
            </a:pPr>
            <a:r>
              <a:rPr lang="en-US" sz="2600" dirty="0">
                <a:latin typeface="Segoe UI" panose="020B0502040204020203" pitchFamily="34" charset="0"/>
                <a:cs typeface="Segoe UI" panose="020B0502040204020203" pitchFamily="34" charset="0"/>
              </a:rPr>
              <a:t>Includes funding for ongoing WMO activities and limited funding for key additional requirements and priorities</a:t>
            </a:r>
          </a:p>
          <a:p>
            <a:pPr marL="531813" indent="-531813">
              <a:lnSpc>
                <a:spcPct val="100000"/>
              </a:lnSpc>
              <a:spcBef>
                <a:spcPts val="1200"/>
              </a:spcBef>
              <a:spcAft>
                <a:spcPts val="0"/>
              </a:spcAft>
              <a:buFont typeface="Wingdings" panose="05000000000000000000" pitchFamily="2" charset="2"/>
              <a:buChar char="Ø"/>
              <a:defRPr/>
            </a:pPr>
            <a:r>
              <a:rPr lang="en-US" sz="2600" dirty="0">
                <a:latin typeface="Segoe UI" panose="020B0502040204020203" pitchFamily="34" charset="0"/>
                <a:cs typeface="Segoe UI" panose="020B0502040204020203" pitchFamily="34" charset="0"/>
              </a:rPr>
              <a:t>Moderate increase over real growth</a:t>
            </a:r>
          </a:p>
          <a:p>
            <a:pPr marL="531813" indent="-531813">
              <a:lnSpc>
                <a:spcPct val="100000"/>
              </a:lnSpc>
              <a:spcBef>
                <a:spcPts val="1200"/>
              </a:spcBef>
              <a:spcAft>
                <a:spcPts val="0"/>
              </a:spcAft>
              <a:buFont typeface="Wingdings" panose="05000000000000000000" pitchFamily="2" charset="2"/>
              <a:buChar char="Ø"/>
              <a:defRPr/>
            </a:pPr>
            <a:r>
              <a:rPr lang="en-US" sz="2600" dirty="0">
                <a:latin typeface="Segoe UI" panose="020B0502040204020203" pitchFamily="34" charset="0"/>
                <a:cs typeface="Segoe UI" panose="020B0502040204020203" pitchFamily="34" charset="0"/>
              </a:rPr>
              <a:t>Proposal of CHF 290,396,400 represents an increase of 6.9% over ZNG</a:t>
            </a:r>
          </a:p>
          <a:p>
            <a:pPr marL="531813" indent="-531813">
              <a:lnSpc>
                <a:spcPct val="100000"/>
              </a:lnSpc>
              <a:spcBef>
                <a:spcPts val="1200"/>
              </a:spcBef>
              <a:spcAft>
                <a:spcPts val="0"/>
              </a:spcAft>
              <a:buFont typeface="Wingdings" panose="05000000000000000000" pitchFamily="2" charset="2"/>
              <a:buChar char="Ø"/>
              <a:defRPr/>
            </a:pPr>
            <a:r>
              <a:rPr lang="en-US" sz="2600" dirty="0">
                <a:latin typeface="Segoe UI" panose="020B0502040204020203" pitchFamily="34" charset="0"/>
                <a:cs typeface="Segoe UI" panose="020B0502040204020203" pitchFamily="34" charset="0"/>
              </a:rPr>
              <a:t>Operating Plan includes KPIs, Outputs and Milestones of what can be delivered within each Focus Area of each Strategic Objective under the Secretary-General’s Proposal</a:t>
            </a:r>
          </a:p>
        </p:txBody>
      </p:sp>
      <p:sp>
        <p:nvSpPr>
          <p:cNvPr id="2" name="Slide Number Placeholder 1">
            <a:extLst>
              <a:ext uri="{FF2B5EF4-FFF2-40B4-BE49-F238E27FC236}">
                <a16:creationId xmlns:a16="http://schemas.microsoft.com/office/drawing/2014/main" id="{8E9728E3-336F-3C85-D489-0CB3E5DBC680}"/>
              </a:ext>
            </a:extLst>
          </p:cNvPr>
          <p:cNvSpPr>
            <a:spLocks noGrp="1"/>
          </p:cNvSpPr>
          <p:nvPr>
            <p:ph type="sldNum" sz="quarter" idx="4"/>
          </p:nvPr>
        </p:nvSpPr>
        <p:spPr/>
        <p:txBody>
          <a:bodyPr/>
          <a:lstStyle/>
          <a:p>
            <a:fld id="{9860EDB8-5305-433F-BE41-D7A86D811DB3}" type="slidenum">
              <a:rPr lang="en-US" smtClean="0"/>
              <a:pPr/>
              <a:t>22</a:t>
            </a:fld>
            <a:endParaRPr lang="en-US" dirty="0"/>
          </a:p>
        </p:txBody>
      </p:sp>
    </p:spTree>
    <p:extLst>
      <p:ext uri="{BB962C8B-B14F-4D97-AF65-F5344CB8AC3E}">
        <p14:creationId xmlns:p14="http://schemas.microsoft.com/office/powerpoint/2010/main" val="4539410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8570542" cy="640080"/>
          </a:xfrm>
        </p:spPr>
        <p:txBody>
          <a:bodyPr>
            <a:noAutofit/>
          </a:bodyPr>
          <a:lstStyle/>
          <a:p>
            <a:r>
              <a:rPr lang="en-US" dirty="0">
                <a:latin typeface="Segoe UI" panose="020B0502040204020203" pitchFamily="34" charset="0"/>
                <a:cs typeface="Segoe UI" panose="020B0502040204020203" pitchFamily="34" charset="0"/>
              </a:rPr>
              <a:t>Secretary-General’s Proposal</a:t>
            </a:r>
          </a:p>
        </p:txBody>
      </p:sp>
      <p:sp>
        <p:nvSpPr>
          <p:cNvPr id="38" name="Content Placeholder 17"/>
          <p:cNvSpPr txBox="1">
            <a:spLocks/>
          </p:cNvSpPr>
          <p:nvPr/>
        </p:nvSpPr>
        <p:spPr>
          <a:xfrm>
            <a:off x="541609" y="1524708"/>
            <a:ext cx="10073381" cy="488523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0"/>
              </a:spcAft>
              <a:buNone/>
              <a:defRPr/>
            </a:pPr>
            <a:r>
              <a:rPr lang="en-US" sz="2400" dirty="0">
                <a:latin typeface="Segoe UI" panose="020B0502040204020203" pitchFamily="34" charset="0"/>
                <a:cs typeface="Segoe UI" panose="020B0502040204020203" pitchFamily="34" charset="0"/>
              </a:rPr>
              <a:t>Major Key Deliverables funded under Secretary-General’s Proposal:</a:t>
            </a:r>
          </a:p>
          <a:p>
            <a:pPr marL="0" indent="0">
              <a:lnSpc>
                <a:spcPct val="100000"/>
              </a:lnSpc>
              <a:spcBef>
                <a:spcPts val="1200"/>
              </a:spcBef>
              <a:spcAft>
                <a:spcPts val="0"/>
              </a:spcAft>
              <a:buNone/>
              <a:defRPr/>
            </a:pPr>
            <a:endParaRPr lang="en-US" sz="1700" dirty="0">
              <a:latin typeface="Segoe UI" panose="020B0502040204020203" pitchFamily="34" charset="0"/>
              <a:cs typeface="Segoe UI" panose="020B0502040204020203" pitchFamily="34" charset="0"/>
            </a:endParaRPr>
          </a:p>
          <a:p>
            <a:pPr marL="0" indent="0">
              <a:lnSpc>
                <a:spcPct val="100000"/>
              </a:lnSpc>
              <a:spcBef>
                <a:spcPts val="1200"/>
              </a:spcBef>
              <a:spcAft>
                <a:spcPts val="0"/>
              </a:spcAft>
              <a:buNone/>
              <a:defRPr/>
            </a:pPr>
            <a:r>
              <a:rPr lang="en-US" sz="1700" dirty="0">
                <a:latin typeface="Segoe UI" panose="020B0502040204020203" pitchFamily="34" charset="0"/>
                <a:cs typeface="Segoe UI" panose="020B0502040204020203" pitchFamily="34" charset="0"/>
              </a:rPr>
              <a:t> </a:t>
            </a:r>
          </a:p>
        </p:txBody>
      </p:sp>
      <p:graphicFrame>
        <p:nvGraphicFramePr>
          <p:cNvPr id="2" name="Table 2">
            <a:extLst>
              <a:ext uri="{FF2B5EF4-FFF2-40B4-BE49-F238E27FC236}">
                <a16:creationId xmlns:a16="http://schemas.microsoft.com/office/drawing/2014/main" id="{C937508D-B201-BB00-AFBF-57FF77E40C84}"/>
              </a:ext>
            </a:extLst>
          </p:cNvPr>
          <p:cNvGraphicFramePr>
            <a:graphicFrameLocks noGrp="1"/>
          </p:cNvGraphicFramePr>
          <p:nvPr>
            <p:extLst>
              <p:ext uri="{D42A27DB-BD31-4B8C-83A1-F6EECF244321}">
                <p14:modId xmlns:p14="http://schemas.microsoft.com/office/powerpoint/2010/main" val="1352582181"/>
              </p:ext>
            </p:extLst>
          </p:nvPr>
        </p:nvGraphicFramePr>
        <p:xfrm>
          <a:off x="742478" y="2053105"/>
          <a:ext cx="10815113" cy="4147398"/>
        </p:xfrm>
        <a:graphic>
          <a:graphicData uri="http://schemas.openxmlformats.org/drawingml/2006/table">
            <a:tbl>
              <a:tblPr firstRow="1" bandRow="1">
                <a:tableStyleId>{21E4AEA4-8DFA-4A89-87EB-49C32662AFE0}</a:tableStyleId>
              </a:tblPr>
              <a:tblGrid>
                <a:gridCol w="5892238">
                  <a:extLst>
                    <a:ext uri="{9D8B030D-6E8A-4147-A177-3AD203B41FA5}">
                      <a16:colId xmlns:a16="http://schemas.microsoft.com/office/drawing/2014/main" val="2147316886"/>
                    </a:ext>
                  </a:extLst>
                </a:gridCol>
                <a:gridCol w="2371061">
                  <a:extLst>
                    <a:ext uri="{9D8B030D-6E8A-4147-A177-3AD203B41FA5}">
                      <a16:colId xmlns:a16="http://schemas.microsoft.com/office/drawing/2014/main" val="3203128203"/>
                    </a:ext>
                  </a:extLst>
                </a:gridCol>
                <a:gridCol w="2551814">
                  <a:extLst>
                    <a:ext uri="{9D8B030D-6E8A-4147-A177-3AD203B41FA5}">
                      <a16:colId xmlns:a16="http://schemas.microsoft.com/office/drawing/2014/main" val="714199500"/>
                    </a:ext>
                  </a:extLst>
                </a:gridCol>
              </a:tblGrid>
              <a:tr h="778119">
                <a:tc>
                  <a:txBody>
                    <a:bodyPr/>
                    <a:lstStyle/>
                    <a:p>
                      <a:pPr algn="ctr"/>
                      <a:r>
                        <a:rPr lang="en-US" dirty="0">
                          <a:solidFill>
                            <a:sysClr val="windowText" lastClr="000000"/>
                          </a:solidFill>
                        </a:rPr>
                        <a:t>Deliverable</a:t>
                      </a:r>
                    </a:p>
                  </a:txBody>
                  <a:tcPr anchor="ctr"/>
                </a:tc>
                <a:tc>
                  <a:txBody>
                    <a:bodyPr/>
                    <a:lstStyle/>
                    <a:p>
                      <a:pPr algn="ctr"/>
                      <a:r>
                        <a:rPr lang="en-US" dirty="0">
                          <a:solidFill>
                            <a:sysClr val="windowText" lastClr="000000"/>
                          </a:solidFill>
                        </a:rPr>
                        <a:t>LTGs addressed</a:t>
                      </a:r>
                    </a:p>
                  </a:txBody>
                  <a:tcPr anchor="ctr"/>
                </a:tc>
                <a:tc>
                  <a:txBody>
                    <a:bodyPr/>
                    <a:lstStyle/>
                    <a:p>
                      <a:pPr algn="ctr"/>
                      <a:r>
                        <a:rPr lang="en-US" dirty="0">
                          <a:solidFill>
                            <a:sysClr val="windowText" lastClr="000000"/>
                          </a:solidFill>
                        </a:rPr>
                        <a:t>Incremental funding requested</a:t>
                      </a:r>
                    </a:p>
                  </a:txBody>
                  <a:tcPr anchor="ctr"/>
                </a:tc>
                <a:extLst>
                  <a:ext uri="{0D108BD9-81ED-4DB2-BD59-A6C34878D82A}">
                    <a16:rowId xmlns:a16="http://schemas.microsoft.com/office/drawing/2014/main" val="2111355"/>
                  </a:ext>
                </a:extLst>
              </a:tr>
              <a:tr h="450812">
                <a:tc>
                  <a:txBody>
                    <a:bodyPr/>
                    <a:lstStyle/>
                    <a:p>
                      <a:pPr algn="l">
                        <a:spcBef>
                          <a:spcPts val="300"/>
                        </a:spcBef>
                        <a:spcAft>
                          <a:spcPts val="300"/>
                        </a:spcAft>
                        <a:tabLst>
                          <a:tab pos="900430" algn="l"/>
                        </a:tabLst>
                      </a:pPr>
                      <a:r>
                        <a:rPr lang="en-GB" sz="1600" dirty="0">
                          <a:solidFill>
                            <a:srgbClr val="000000"/>
                          </a:solidFill>
                          <a:effectLst/>
                          <a:latin typeface="+mn-lt"/>
                          <a:ea typeface="Times New Roman" panose="02020603050405020304" pitchFamily="18" charset="0"/>
                          <a:cs typeface="Calibri" panose="020F0502020204030204" pitchFamily="34" charset="0"/>
                        </a:rPr>
                        <a:t>Early Warning Systems for All implemented by 2027</a:t>
                      </a:r>
                      <a:endParaRPr lang="en-US" sz="16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spcBef>
                          <a:spcPts val="300"/>
                        </a:spcBef>
                        <a:spcAft>
                          <a:spcPts val="300"/>
                        </a:spcAft>
                        <a:tabLst>
                          <a:tab pos="900430" algn="l"/>
                        </a:tabLst>
                      </a:pPr>
                      <a:r>
                        <a:rPr lang="en-GB" sz="1600">
                          <a:solidFill>
                            <a:srgbClr val="000000"/>
                          </a:solidFill>
                          <a:effectLst/>
                          <a:latin typeface="+mn-lt"/>
                          <a:ea typeface="Times New Roman" panose="02020603050405020304" pitchFamily="18" charset="0"/>
                          <a:cs typeface="Calibri" panose="020F0502020204030204" pitchFamily="34" charset="0"/>
                        </a:rPr>
                        <a:t>LTGs 1–5, Part VI</a:t>
                      </a:r>
                      <a:endParaRPr lang="en-US" sz="160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indent="127000" algn="r">
                        <a:spcBef>
                          <a:spcPts val="300"/>
                        </a:spcBef>
                        <a:spcAft>
                          <a:spcPts val="300"/>
                        </a:spcAft>
                        <a:tabLst>
                          <a:tab pos="900430" algn="l"/>
                        </a:tabLst>
                      </a:pPr>
                      <a:r>
                        <a:rPr lang="en-GB" sz="1600" dirty="0">
                          <a:solidFill>
                            <a:srgbClr val="000000"/>
                          </a:solidFill>
                          <a:effectLst/>
                          <a:latin typeface="+mn-lt"/>
                          <a:ea typeface="Times New Roman" panose="02020603050405020304" pitchFamily="18" charset="0"/>
                          <a:cs typeface="Calibri" panose="020F0502020204030204" pitchFamily="34" charset="0"/>
                        </a:rPr>
                        <a:t>CHF 5.5 million</a:t>
                      </a:r>
                      <a:endParaRPr lang="en-US" sz="1600" dirty="0">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79779980"/>
                  </a:ext>
                </a:extLst>
              </a:tr>
              <a:tr h="592851">
                <a:tc>
                  <a:txBody>
                    <a:bodyPr/>
                    <a:lstStyle/>
                    <a:p>
                      <a:pPr algn="l">
                        <a:spcBef>
                          <a:spcPts val="300"/>
                        </a:spcBef>
                        <a:spcAft>
                          <a:spcPts val="300"/>
                        </a:spcAft>
                        <a:tabLst>
                          <a:tab pos="900430" algn="l"/>
                        </a:tabLst>
                      </a:pPr>
                      <a:r>
                        <a:rPr lang="en-GB" sz="1600" dirty="0">
                          <a:solidFill>
                            <a:srgbClr val="000000"/>
                          </a:solidFill>
                          <a:effectLst/>
                          <a:latin typeface="+mn-lt"/>
                          <a:ea typeface="Times New Roman" panose="02020603050405020304" pitchFamily="18" charset="0"/>
                          <a:cs typeface="Calibri" panose="020F0502020204030204" pitchFamily="34" charset="0"/>
                        </a:rPr>
                        <a:t>Implementation of Global Greenhouse Gas Monitoring Infrastructure</a:t>
                      </a:r>
                      <a:endParaRPr lang="en-US" sz="16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spcBef>
                          <a:spcPts val="300"/>
                        </a:spcBef>
                        <a:spcAft>
                          <a:spcPts val="300"/>
                        </a:spcAft>
                        <a:tabLst>
                          <a:tab pos="900430" algn="l"/>
                        </a:tabLst>
                      </a:pPr>
                      <a:r>
                        <a:rPr lang="en-GB" sz="1600">
                          <a:solidFill>
                            <a:srgbClr val="000000"/>
                          </a:solidFill>
                          <a:effectLst/>
                          <a:latin typeface="+mn-lt"/>
                          <a:ea typeface="Times New Roman" panose="02020603050405020304" pitchFamily="18" charset="0"/>
                          <a:cs typeface="Calibri" panose="020F0502020204030204" pitchFamily="34" charset="0"/>
                        </a:rPr>
                        <a:t>LTGs 2–4</a:t>
                      </a:r>
                      <a:endParaRPr lang="en-US" sz="160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indent="127000" algn="r">
                        <a:spcBef>
                          <a:spcPts val="300"/>
                        </a:spcBef>
                        <a:spcAft>
                          <a:spcPts val="300"/>
                        </a:spcAft>
                        <a:tabLst>
                          <a:tab pos="900430" algn="l"/>
                        </a:tabLst>
                      </a:pPr>
                      <a:r>
                        <a:rPr lang="en-GB" sz="1600" dirty="0">
                          <a:solidFill>
                            <a:srgbClr val="000000"/>
                          </a:solidFill>
                          <a:effectLst/>
                          <a:latin typeface="+mn-lt"/>
                          <a:ea typeface="Times New Roman" panose="02020603050405020304" pitchFamily="18" charset="0"/>
                          <a:cs typeface="Calibri" panose="020F0502020204030204" pitchFamily="34" charset="0"/>
                        </a:rPr>
                        <a:t>CHF 2.5 million</a:t>
                      </a:r>
                      <a:endParaRPr lang="en-US" sz="1600" dirty="0">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05069052"/>
                  </a:ext>
                </a:extLst>
              </a:tr>
              <a:tr h="592851">
                <a:tc>
                  <a:txBody>
                    <a:bodyPr/>
                    <a:lstStyle/>
                    <a:p>
                      <a:pPr algn="l">
                        <a:spcBef>
                          <a:spcPts val="300"/>
                        </a:spcBef>
                        <a:spcAft>
                          <a:spcPts val="300"/>
                        </a:spcAft>
                        <a:tabLst>
                          <a:tab pos="900430" algn="l"/>
                        </a:tabLst>
                      </a:pPr>
                      <a:r>
                        <a:rPr lang="en-GB" sz="1600" dirty="0">
                          <a:solidFill>
                            <a:srgbClr val="000000"/>
                          </a:solidFill>
                          <a:effectLst/>
                          <a:latin typeface="+mn-lt"/>
                          <a:ea typeface="Times New Roman" panose="02020603050405020304" pitchFamily="18" charset="0"/>
                          <a:cs typeface="Calibri" panose="020F0502020204030204" pitchFamily="34" charset="0"/>
                        </a:rPr>
                        <a:t>Reorganization and optimization of the effectiveness of the WMO Regional and Representative Offices</a:t>
                      </a:r>
                      <a:endParaRPr lang="en-US" sz="16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spcBef>
                          <a:spcPts val="300"/>
                        </a:spcBef>
                        <a:spcAft>
                          <a:spcPts val="300"/>
                        </a:spcAft>
                        <a:tabLst>
                          <a:tab pos="900430" algn="l"/>
                        </a:tabLst>
                      </a:pPr>
                      <a:r>
                        <a:rPr lang="en-GB" sz="1600" dirty="0">
                          <a:solidFill>
                            <a:srgbClr val="000000"/>
                          </a:solidFill>
                          <a:effectLst/>
                          <a:latin typeface="+mn-lt"/>
                          <a:ea typeface="Times New Roman" panose="02020603050405020304" pitchFamily="18" charset="0"/>
                          <a:cs typeface="Calibri" panose="020F0502020204030204" pitchFamily="34" charset="0"/>
                        </a:rPr>
                        <a:t>LTG 4, LTGs 1–3</a:t>
                      </a:r>
                      <a:endParaRPr lang="en-US" sz="16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indent="127000" algn="r">
                        <a:spcBef>
                          <a:spcPts val="300"/>
                        </a:spcBef>
                        <a:spcAft>
                          <a:spcPts val="300"/>
                        </a:spcAft>
                        <a:tabLst>
                          <a:tab pos="900430" algn="l"/>
                        </a:tabLst>
                      </a:pPr>
                      <a:r>
                        <a:rPr lang="en-GB" sz="1600" dirty="0">
                          <a:solidFill>
                            <a:srgbClr val="000000"/>
                          </a:solidFill>
                          <a:effectLst/>
                          <a:latin typeface="+mn-lt"/>
                          <a:ea typeface="Times New Roman" panose="02020603050405020304" pitchFamily="18" charset="0"/>
                          <a:cs typeface="Calibri" panose="020F0502020204030204" pitchFamily="34" charset="0"/>
                        </a:rPr>
                        <a:t>CHF 3.5 million</a:t>
                      </a:r>
                      <a:endParaRPr lang="en-US" sz="1600" dirty="0">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71840156"/>
                  </a:ext>
                </a:extLst>
              </a:tr>
              <a:tr h="450812">
                <a:tc>
                  <a:txBody>
                    <a:bodyPr/>
                    <a:lstStyle/>
                    <a:p>
                      <a:pPr algn="l">
                        <a:spcBef>
                          <a:spcPts val="300"/>
                        </a:spcBef>
                        <a:spcAft>
                          <a:spcPts val="300"/>
                        </a:spcAft>
                        <a:tabLst>
                          <a:tab pos="900430" algn="l"/>
                        </a:tabLst>
                      </a:pPr>
                      <a:r>
                        <a:rPr lang="en-GB" sz="1600">
                          <a:solidFill>
                            <a:srgbClr val="000000"/>
                          </a:solidFill>
                          <a:effectLst/>
                          <a:latin typeface="+mn-lt"/>
                          <a:ea typeface="Times New Roman" panose="02020603050405020304" pitchFamily="18" charset="0"/>
                          <a:cs typeface="Calibri" panose="020F0502020204030204" pitchFamily="34" charset="0"/>
                        </a:rPr>
                        <a:t>Implementation of the Plan of Action for Hydrology</a:t>
                      </a:r>
                      <a:endParaRPr lang="en-US" sz="160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spcBef>
                          <a:spcPts val="300"/>
                        </a:spcBef>
                        <a:spcAft>
                          <a:spcPts val="300"/>
                        </a:spcAft>
                        <a:tabLst>
                          <a:tab pos="900430" algn="l"/>
                        </a:tabLst>
                      </a:pPr>
                      <a:r>
                        <a:rPr lang="en-GB" sz="1600" dirty="0">
                          <a:solidFill>
                            <a:srgbClr val="000000"/>
                          </a:solidFill>
                          <a:effectLst/>
                          <a:latin typeface="+mn-lt"/>
                          <a:ea typeface="Times New Roman" panose="02020603050405020304" pitchFamily="18" charset="0"/>
                          <a:cs typeface="Calibri" panose="020F0502020204030204" pitchFamily="34" charset="0"/>
                        </a:rPr>
                        <a:t>LTG 1</a:t>
                      </a:r>
                      <a:endParaRPr lang="en-US" sz="16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indent="127000" algn="r">
                        <a:spcBef>
                          <a:spcPts val="300"/>
                        </a:spcBef>
                        <a:spcAft>
                          <a:spcPts val="300"/>
                        </a:spcAft>
                        <a:tabLst>
                          <a:tab pos="900430" algn="l"/>
                        </a:tabLst>
                      </a:pPr>
                      <a:r>
                        <a:rPr lang="en-GB" sz="1600" dirty="0">
                          <a:solidFill>
                            <a:srgbClr val="000000"/>
                          </a:solidFill>
                          <a:effectLst/>
                          <a:latin typeface="+mn-lt"/>
                          <a:ea typeface="Times New Roman" panose="02020603050405020304" pitchFamily="18" charset="0"/>
                          <a:cs typeface="Calibri" panose="020F0502020204030204" pitchFamily="34" charset="0"/>
                        </a:rPr>
                        <a:t>CHF 1.2 million</a:t>
                      </a:r>
                      <a:endParaRPr lang="en-US" sz="1600" dirty="0">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63861467"/>
                  </a:ext>
                </a:extLst>
              </a:tr>
              <a:tr h="889277">
                <a:tc>
                  <a:txBody>
                    <a:bodyPr/>
                    <a:lstStyle/>
                    <a:p>
                      <a:pPr algn="l">
                        <a:spcBef>
                          <a:spcPts val="300"/>
                        </a:spcBef>
                        <a:spcAft>
                          <a:spcPts val="300"/>
                        </a:spcAft>
                        <a:tabLst>
                          <a:tab pos="900430" algn="l"/>
                        </a:tabLst>
                      </a:pPr>
                      <a:r>
                        <a:rPr lang="en-GB" sz="1600" dirty="0">
                          <a:solidFill>
                            <a:srgbClr val="000000"/>
                          </a:solidFill>
                          <a:effectLst/>
                          <a:latin typeface="+mn-lt"/>
                          <a:ea typeface="Times New Roman" panose="02020603050405020304" pitchFamily="18" charset="0"/>
                          <a:cs typeface="Calibri" panose="020F0502020204030204" pitchFamily="34" charset="0"/>
                        </a:rPr>
                        <a:t>Implementation of outputs associated with changes in the cryosphere and downstream impacts on water resources and sea level rise</a:t>
                      </a:r>
                      <a:endParaRPr lang="en-US" sz="16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spcBef>
                          <a:spcPts val="300"/>
                        </a:spcBef>
                        <a:spcAft>
                          <a:spcPts val="300"/>
                        </a:spcAft>
                        <a:tabLst>
                          <a:tab pos="900430" algn="l"/>
                        </a:tabLst>
                      </a:pPr>
                      <a:r>
                        <a:rPr lang="en-GB" sz="1600" dirty="0">
                          <a:solidFill>
                            <a:srgbClr val="000000"/>
                          </a:solidFill>
                          <a:effectLst/>
                          <a:latin typeface="+mn-lt"/>
                          <a:ea typeface="Times New Roman" panose="02020603050405020304" pitchFamily="18" charset="0"/>
                          <a:cs typeface="Calibri" panose="020F0502020204030204" pitchFamily="34" charset="0"/>
                        </a:rPr>
                        <a:t>LTG 1</a:t>
                      </a:r>
                      <a:endParaRPr lang="en-US" sz="16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indent="127000" algn="r">
                        <a:spcBef>
                          <a:spcPts val="300"/>
                        </a:spcBef>
                        <a:spcAft>
                          <a:spcPts val="300"/>
                        </a:spcAft>
                        <a:tabLst>
                          <a:tab pos="900430" algn="l"/>
                        </a:tabLst>
                      </a:pPr>
                      <a:r>
                        <a:rPr lang="en-GB" sz="1600" dirty="0">
                          <a:solidFill>
                            <a:srgbClr val="000000"/>
                          </a:solidFill>
                          <a:effectLst/>
                          <a:latin typeface="+mn-lt"/>
                          <a:ea typeface="Times New Roman" panose="02020603050405020304" pitchFamily="18" charset="0"/>
                          <a:cs typeface="Calibri" panose="020F0502020204030204" pitchFamily="34" charset="0"/>
                        </a:rPr>
                        <a:t>CHF 1.0 million</a:t>
                      </a:r>
                      <a:endParaRPr lang="en-US" sz="1600" dirty="0">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96250222"/>
                  </a:ext>
                </a:extLst>
              </a:tr>
              <a:tr h="392676">
                <a:tc>
                  <a:txBody>
                    <a:bodyPr/>
                    <a:lstStyle/>
                    <a:p>
                      <a:pPr lvl="1" algn="l">
                        <a:spcBef>
                          <a:spcPts val="300"/>
                        </a:spcBef>
                        <a:spcAft>
                          <a:spcPts val="300"/>
                        </a:spcAft>
                        <a:tabLst>
                          <a:tab pos="900430" algn="l"/>
                        </a:tabLst>
                      </a:pPr>
                      <a:r>
                        <a:rPr lang="en-US" sz="1600" b="1" dirty="0">
                          <a:effectLst/>
                          <a:latin typeface="+mn-lt"/>
                          <a:ea typeface="Arial" panose="020B0604020202020204" pitchFamily="34" charset="0"/>
                          <a:cs typeface="Arial" panose="020B0604020202020204" pitchFamily="34" charset="0"/>
                        </a:rPr>
                        <a:t>Total Major Key Deliverables</a:t>
                      </a:r>
                    </a:p>
                  </a:txBody>
                  <a:tcPr marL="68580" marR="68580" marT="0" marB="0" anchor="ctr"/>
                </a:tc>
                <a:tc>
                  <a:txBody>
                    <a:bodyPr/>
                    <a:lstStyle/>
                    <a:p>
                      <a:pPr algn="ctr">
                        <a:spcBef>
                          <a:spcPts val="300"/>
                        </a:spcBef>
                        <a:spcAft>
                          <a:spcPts val="300"/>
                        </a:spcAft>
                        <a:tabLst>
                          <a:tab pos="900430" algn="l"/>
                        </a:tabLst>
                      </a:pPr>
                      <a:endParaRPr lang="en-US" sz="16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indent="127000" algn="r">
                        <a:spcBef>
                          <a:spcPts val="300"/>
                        </a:spcBef>
                        <a:spcAft>
                          <a:spcPts val="300"/>
                        </a:spcAft>
                        <a:tabLst>
                          <a:tab pos="900430" algn="l"/>
                        </a:tabLst>
                      </a:pPr>
                      <a:r>
                        <a:rPr lang="en-US" sz="1600" b="1" dirty="0">
                          <a:effectLst/>
                          <a:latin typeface="+mn-lt"/>
                          <a:ea typeface="Arial" panose="020B0604020202020204" pitchFamily="34" charset="0"/>
                          <a:cs typeface="Arial" panose="020B0604020202020204" pitchFamily="34" charset="0"/>
                        </a:rPr>
                        <a:t>CHF 13.7 million</a:t>
                      </a:r>
                    </a:p>
                  </a:txBody>
                  <a:tcPr marL="68580" marR="68580" marT="0" marB="0" anchor="ctr"/>
                </a:tc>
                <a:extLst>
                  <a:ext uri="{0D108BD9-81ED-4DB2-BD59-A6C34878D82A}">
                    <a16:rowId xmlns:a16="http://schemas.microsoft.com/office/drawing/2014/main" val="2425066840"/>
                  </a:ext>
                </a:extLst>
              </a:tr>
            </a:tbl>
          </a:graphicData>
        </a:graphic>
      </p:graphicFrame>
      <p:sp>
        <p:nvSpPr>
          <p:cNvPr id="3" name="Slide Number Placeholder 2">
            <a:extLst>
              <a:ext uri="{FF2B5EF4-FFF2-40B4-BE49-F238E27FC236}">
                <a16:creationId xmlns:a16="http://schemas.microsoft.com/office/drawing/2014/main" id="{24BDF7B6-B7E9-54E2-D898-C46F41E7017D}"/>
              </a:ext>
            </a:extLst>
          </p:cNvPr>
          <p:cNvSpPr>
            <a:spLocks noGrp="1"/>
          </p:cNvSpPr>
          <p:nvPr>
            <p:ph type="sldNum" sz="quarter" idx="4"/>
          </p:nvPr>
        </p:nvSpPr>
        <p:spPr/>
        <p:txBody>
          <a:bodyPr/>
          <a:lstStyle/>
          <a:p>
            <a:fld id="{9860EDB8-5305-433F-BE41-D7A86D811DB3}" type="slidenum">
              <a:rPr lang="en-US" smtClean="0"/>
              <a:pPr/>
              <a:t>23</a:t>
            </a:fld>
            <a:endParaRPr lang="en-US" dirty="0"/>
          </a:p>
        </p:txBody>
      </p:sp>
    </p:spTree>
    <p:extLst>
      <p:ext uri="{BB962C8B-B14F-4D97-AF65-F5344CB8AC3E}">
        <p14:creationId xmlns:p14="http://schemas.microsoft.com/office/powerpoint/2010/main" val="11207630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8570542" cy="640080"/>
          </a:xfrm>
        </p:spPr>
        <p:txBody>
          <a:bodyPr>
            <a:noAutofit/>
          </a:bodyPr>
          <a:lstStyle/>
          <a:p>
            <a:r>
              <a:rPr lang="en-US" dirty="0">
                <a:latin typeface="Segoe UI" panose="020B0502040204020203" pitchFamily="34" charset="0"/>
                <a:cs typeface="Segoe UI" panose="020B0502040204020203" pitchFamily="34" charset="0"/>
              </a:rPr>
              <a:t>Secretary-General’s Proposal</a:t>
            </a:r>
          </a:p>
        </p:txBody>
      </p:sp>
      <p:sp>
        <p:nvSpPr>
          <p:cNvPr id="38" name="Content Placeholder 17"/>
          <p:cNvSpPr txBox="1">
            <a:spLocks/>
          </p:cNvSpPr>
          <p:nvPr/>
        </p:nvSpPr>
        <p:spPr>
          <a:xfrm>
            <a:off x="541609" y="1524708"/>
            <a:ext cx="10622577" cy="488523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0"/>
              </a:spcAft>
              <a:buNone/>
              <a:defRPr/>
            </a:pPr>
            <a:r>
              <a:rPr lang="en-US" sz="2400" dirty="0">
                <a:latin typeface="Segoe UI" panose="020B0502040204020203" pitchFamily="34" charset="0"/>
                <a:cs typeface="Segoe UI" panose="020B0502040204020203" pitchFamily="34" charset="0"/>
              </a:rPr>
              <a:t>Key Enabling Activities incorporated within the Secretary-General’s Proposal:</a:t>
            </a:r>
          </a:p>
          <a:p>
            <a:pPr marL="0" indent="0">
              <a:lnSpc>
                <a:spcPct val="100000"/>
              </a:lnSpc>
              <a:spcBef>
                <a:spcPts val="1200"/>
              </a:spcBef>
              <a:spcAft>
                <a:spcPts val="0"/>
              </a:spcAft>
              <a:buNone/>
              <a:defRPr/>
            </a:pPr>
            <a:endParaRPr lang="en-US" sz="1700" dirty="0">
              <a:latin typeface="Segoe UI" panose="020B0502040204020203" pitchFamily="34" charset="0"/>
              <a:cs typeface="Segoe UI" panose="020B0502040204020203" pitchFamily="34" charset="0"/>
            </a:endParaRPr>
          </a:p>
          <a:p>
            <a:pPr marL="0" indent="0">
              <a:lnSpc>
                <a:spcPct val="100000"/>
              </a:lnSpc>
              <a:spcBef>
                <a:spcPts val="1200"/>
              </a:spcBef>
              <a:spcAft>
                <a:spcPts val="0"/>
              </a:spcAft>
              <a:buNone/>
              <a:defRPr/>
            </a:pPr>
            <a:r>
              <a:rPr lang="en-US" sz="1700" dirty="0">
                <a:latin typeface="Segoe UI" panose="020B0502040204020203" pitchFamily="34" charset="0"/>
                <a:cs typeface="Segoe UI" panose="020B0502040204020203" pitchFamily="34" charset="0"/>
              </a:rPr>
              <a:t> </a:t>
            </a:r>
          </a:p>
        </p:txBody>
      </p:sp>
      <p:graphicFrame>
        <p:nvGraphicFramePr>
          <p:cNvPr id="2" name="Table 2">
            <a:extLst>
              <a:ext uri="{FF2B5EF4-FFF2-40B4-BE49-F238E27FC236}">
                <a16:creationId xmlns:a16="http://schemas.microsoft.com/office/drawing/2014/main" id="{C937508D-B201-BB00-AFBF-57FF77E40C84}"/>
              </a:ext>
            </a:extLst>
          </p:cNvPr>
          <p:cNvGraphicFramePr>
            <a:graphicFrameLocks noGrp="1"/>
          </p:cNvGraphicFramePr>
          <p:nvPr>
            <p:extLst>
              <p:ext uri="{D42A27DB-BD31-4B8C-83A1-F6EECF244321}">
                <p14:modId xmlns:p14="http://schemas.microsoft.com/office/powerpoint/2010/main" val="209503117"/>
              </p:ext>
            </p:extLst>
          </p:nvPr>
        </p:nvGraphicFramePr>
        <p:xfrm>
          <a:off x="1873974" y="2410154"/>
          <a:ext cx="8444052" cy="3089341"/>
        </p:xfrm>
        <a:graphic>
          <a:graphicData uri="http://schemas.openxmlformats.org/drawingml/2006/table">
            <a:tbl>
              <a:tblPr firstRow="1" bandRow="1">
                <a:tableStyleId>{21E4AEA4-8DFA-4A89-87EB-49C32662AFE0}</a:tableStyleId>
              </a:tblPr>
              <a:tblGrid>
                <a:gridCol w="5892238">
                  <a:extLst>
                    <a:ext uri="{9D8B030D-6E8A-4147-A177-3AD203B41FA5}">
                      <a16:colId xmlns:a16="http://schemas.microsoft.com/office/drawing/2014/main" val="2147316886"/>
                    </a:ext>
                  </a:extLst>
                </a:gridCol>
                <a:gridCol w="2551814">
                  <a:extLst>
                    <a:ext uri="{9D8B030D-6E8A-4147-A177-3AD203B41FA5}">
                      <a16:colId xmlns:a16="http://schemas.microsoft.com/office/drawing/2014/main" val="714199500"/>
                    </a:ext>
                  </a:extLst>
                </a:gridCol>
              </a:tblGrid>
              <a:tr h="799297">
                <a:tc>
                  <a:txBody>
                    <a:bodyPr/>
                    <a:lstStyle/>
                    <a:p>
                      <a:pPr algn="ctr"/>
                      <a:r>
                        <a:rPr lang="en-US" dirty="0">
                          <a:solidFill>
                            <a:sysClr val="windowText" lastClr="000000"/>
                          </a:solidFill>
                        </a:rPr>
                        <a:t>Deliverable</a:t>
                      </a:r>
                    </a:p>
                  </a:txBody>
                  <a:tcPr anchor="ctr"/>
                </a:tc>
                <a:tc>
                  <a:txBody>
                    <a:bodyPr/>
                    <a:lstStyle/>
                    <a:p>
                      <a:pPr algn="ctr"/>
                      <a:r>
                        <a:rPr lang="en-US" dirty="0">
                          <a:solidFill>
                            <a:sysClr val="windowText" lastClr="000000"/>
                          </a:solidFill>
                        </a:rPr>
                        <a:t>Incremental funding requested</a:t>
                      </a:r>
                    </a:p>
                  </a:txBody>
                  <a:tcPr anchor="ctr"/>
                </a:tc>
                <a:extLst>
                  <a:ext uri="{0D108BD9-81ED-4DB2-BD59-A6C34878D82A}">
                    <a16:rowId xmlns:a16="http://schemas.microsoft.com/office/drawing/2014/main" val="2111355"/>
                  </a:ext>
                </a:extLst>
              </a:tr>
              <a:tr h="463083">
                <a:tc>
                  <a:txBody>
                    <a:bodyPr/>
                    <a:lstStyle/>
                    <a:p>
                      <a:pPr algn="l">
                        <a:spcBef>
                          <a:spcPts val="300"/>
                        </a:spcBef>
                        <a:spcAft>
                          <a:spcPts val="300"/>
                        </a:spcAft>
                        <a:tabLst>
                          <a:tab pos="900430" algn="l"/>
                        </a:tabLst>
                      </a:pPr>
                      <a:r>
                        <a:rPr lang="en-GB" sz="1600" dirty="0">
                          <a:solidFill>
                            <a:srgbClr val="000000"/>
                          </a:solidFill>
                          <a:effectLst/>
                          <a:latin typeface="+mn-lt"/>
                          <a:ea typeface="Times New Roman" panose="02020603050405020304" pitchFamily="18" charset="0"/>
                          <a:cs typeface="Calibri" panose="020F0502020204030204" pitchFamily="34" charset="0"/>
                        </a:rPr>
                        <a:t>Investment in modern and efficient ERP System</a:t>
                      </a:r>
                      <a:endParaRPr lang="en-US" sz="16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indent="127000" algn="r">
                        <a:spcBef>
                          <a:spcPts val="300"/>
                        </a:spcBef>
                        <a:spcAft>
                          <a:spcPts val="300"/>
                        </a:spcAft>
                        <a:tabLst>
                          <a:tab pos="900430" algn="l"/>
                        </a:tabLst>
                      </a:pPr>
                      <a:r>
                        <a:rPr lang="en-GB" sz="1600" dirty="0">
                          <a:solidFill>
                            <a:srgbClr val="000000"/>
                          </a:solidFill>
                          <a:effectLst/>
                          <a:latin typeface="+mn-lt"/>
                          <a:ea typeface="Times New Roman" panose="02020603050405020304" pitchFamily="18" charset="0"/>
                          <a:cs typeface="Calibri" panose="020F0502020204030204" pitchFamily="34" charset="0"/>
                        </a:rPr>
                        <a:t>CHF 2.0 million</a:t>
                      </a:r>
                      <a:endParaRPr lang="en-US" sz="1600" dirty="0">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79779980"/>
                  </a:ext>
                </a:extLst>
              </a:tr>
              <a:tr h="608987">
                <a:tc>
                  <a:txBody>
                    <a:bodyPr/>
                    <a:lstStyle/>
                    <a:p>
                      <a:pPr algn="l">
                        <a:spcBef>
                          <a:spcPts val="300"/>
                        </a:spcBef>
                        <a:spcAft>
                          <a:spcPts val="300"/>
                        </a:spcAft>
                        <a:tabLst>
                          <a:tab pos="900430" algn="l"/>
                        </a:tabLst>
                      </a:pPr>
                      <a:r>
                        <a:rPr lang="en-GB" sz="1600" dirty="0">
                          <a:solidFill>
                            <a:srgbClr val="000000"/>
                          </a:solidFill>
                          <a:effectLst/>
                          <a:latin typeface="+mn-lt"/>
                          <a:ea typeface="Times New Roman" panose="02020603050405020304" pitchFamily="18" charset="0"/>
                          <a:cs typeface="Calibri" panose="020F0502020204030204" pitchFamily="34" charset="0"/>
                        </a:rPr>
                        <a:t>Implementation of the IT Strategy to improve security, efficiency and effectiveness of the IT environment</a:t>
                      </a:r>
                      <a:endParaRPr lang="en-US" sz="16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indent="127000" algn="r">
                        <a:spcBef>
                          <a:spcPts val="300"/>
                        </a:spcBef>
                        <a:spcAft>
                          <a:spcPts val="300"/>
                        </a:spcAft>
                        <a:tabLst>
                          <a:tab pos="900430" algn="l"/>
                        </a:tabLst>
                      </a:pPr>
                      <a:r>
                        <a:rPr lang="en-GB" sz="1600" dirty="0">
                          <a:solidFill>
                            <a:srgbClr val="000000"/>
                          </a:solidFill>
                          <a:effectLst/>
                          <a:latin typeface="+mn-lt"/>
                          <a:ea typeface="Times New Roman" panose="02020603050405020304" pitchFamily="18" charset="0"/>
                          <a:cs typeface="Calibri" panose="020F0502020204030204" pitchFamily="34" charset="0"/>
                        </a:rPr>
                        <a:t>CHF 1.5 million</a:t>
                      </a:r>
                      <a:endParaRPr lang="en-US" sz="1600" dirty="0">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05069052"/>
                  </a:ext>
                </a:extLst>
              </a:tr>
              <a:tr h="608987">
                <a:tc>
                  <a:txBody>
                    <a:bodyPr/>
                    <a:lstStyle/>
                    <a:p>
                      <a:pPr algn="l">
                        <a:spcBef>
                          <a:spcPts val="300"/>
                        </a:spcBef>
                        <a:spcAft>
                          <a:spcPts val="300"/>
                        </a:spcAft>
                        <a:tabLst>
                          <a:tab pos="900430" algn="l"/>
                        </a:tabLst>
                      </a:pPr>
                      <a:r>
                        <a:rPr lang="en-GB" sz="1600" dirty="0">
                          <a:solidFill>
                            <a:srgbClr val="000000"/>
                          </a:solidFill>
                          <a:effectLst/>
                          <a:latin typeface="+mn-lt"/>
                          <a:ea typeface="Times New Roman" panose="02020603050405020304" pitchFamily="18" charset="0"/>
                          <a:cs typeface="Calibri" panose="020F0502020204030204" pitchFamily="34" charset="0"/>
                        </a:rPr>
                        <a:t>Investments in the WMO Headquarters Building</a:t>
                      </a:r>
                      <a:endParaRPr lang="en-US" sz="16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indent="127000" algn="r">
                        <a:spcBef>
                          <a:spcPts val="300"/>
                        </a:spcBef>
                        <a:spcAft>
                          <a:spcPts val="300"/>
                        </a:spcAft>
                        <a:tabLst>
                          <a:tab pos="900430" algn="l"/>
                        </a:tabLst>
                      </a:pPr>
                      <a:r>
                        <a:rPr lang="en-GB" sz="1600" dirty="0">
                          <a:solidFill>
                            <a:srgbClr val="000000"/>
                          </a:solidFill>
                          <a:effectLst/>
                          <a:latin typeface="+mn-lt"/>
                          <a:ea typeface="Times New Roman" panose="02020603050405020304" pitchFamily="18" charset="0"/>
                          <a:cs typeface="Calibri" panose="020F0502020204030204" pitchFamily="34" charset="0"/>
                        </a:rPr>
                        <a:t>-</a:t>
                      </a:r>
                      <a:endParaRPr lang="en-US" sz="1600" dirty="0">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71840156"/>
                  </a:ext>
                </a:extLst>
              </a:tr>
              <a:tr h="608987">
                <a:tc>
                  <a:txBody>
                    <a:bodyPr/>
                    <a:lstStyle/>
                    <a:p>
                      <a:pPr marL="457200" marR="0" lvl="1" indent="0" algn="l" defTabSz="914400" rtl="0" eaLnBrk="1" fontAlgn="auto" latinLnBrk="0" hangingPunct="1">
                        <a:lnSpc>
                          <a:spcPct val="100000"/>
                        </a:lnSpc>
                        <a:spcBef>
                          <a:spcPts val="300"/>
                        </a:spcBef>
                        <a:spcAft>
                          <a:spcPts val="300"/>
                        </a:spcAft>
                        <a:buClrTx/>
                        <a:buSzTx/>
                        <a:buFontTx/>
                        <a:buNone/>
                        <a:tabLst>
                          <a:tab pos="900430" algn="l"/>
                        </a:tabLst>
                        <a:defRPr/>
                      </a:pPr>
                      <a:r>
                        <a:rPr lang="en-US" sz="1600" b="1" dirty="0">
                          <a:effectLst/>
                          <a:latin typeface="+mn-lt"/>
                          <a:ea typeface="Arial" panose="020B0604020202020204" pitchFamily="34" charset="0"/>
                          <a:cs typeface="Arial" panose="020B0604020202020204" pitchFamily="34" charset="0"/>
                        </a:rPr>
                        <a:t>Total Key Enabling Activities</a:t>
                      </a:r>
                    </a:p>
                  </a:txBody>
                  <a:tcPr marL="68580" marR="68580" marT="0" marB="0" anchor="ctr"/>
                </a:tc>
                <a:tc>
                  <a:txBody>
                    <a:bodyPr/>
                    <a:lstStyle/>
                    <a:p>
                      <a:pPr indent="127000" algn="r">
                        <a:spcBef>
                          <a:spcPts val="300"/>
                        </a:spcBef>
                        <a:spcAft>
                          <a:spcPts val="300"/>
                        </a:spcAft>
                        <a:tabLst>
                          <a:tab pos="900430" algn="l"/>
                        </a:tabLst>
                      </a:pPr>
                      <a:r>
                        <a:rPr lang="en-US" sz="1600" b="1" dirty="0">
                          <a:effectLst/>
                          <a:latin typeface="+mn-lt"/>
                          <a:ea typeface="Arial" panose="020B0604020202020204" pitchFamily="34" charset="0"/>
                          <a:cs typeface="Arial" panose="020B0604020202020204" pitchFamily="34" charset="0"/>
                        </a:rPr>
                        <a:t>CHF 3.5 million</a:t>
                      </a:r>
                    </a:p>
                  </a:txBody>
                  <a:tcPr marL="68580" marR="68580" marT="0" marB="0" anchor="ctr"/>
                </a:tc>
                <a:extLst>
                  <a:ext uri="{0D108BD9-81ED-4DB2-BD59-A6C34878D82A}">
                    <a16:rowId xmlns:a16="http://schemas.microsoft.com/office/drawing/2014/main" val="4165394402"/>
                  </a:ext>
                </a:extLst>
              </a:tr>
            </a:tbl>
          </a:graphicData>
        </a:graphic>
      </p:graphicFrame>
      <p:sp>
        <p:nvSpPr>
          <p:cNvPr id="3" name="Slide Number Placeholder 2">
            <a:extLst>
              <a:ext uri="{FF2B5EF4-FFF2-40B4-BE49-F238E27FC236}">
                <a16:creationId xmlns:a16="http://schemas.microsoft.com/office/drawing/2014/main" id="{F04AD88C-0A2C-A3AF-6363-76BF030D6F81}"/>
              </a:ext>
            </a:extLst>
          </p:cNvPr>
          <p:cNvSpPr>
            <a:spLocks noGrp="1"/>
          </p:cNvSpPr>
          <p:nvPr>
            <p:ph type="sldNum" sz="quarter" idx="4"/>
          </p:nvPr>
        </p:nvSpPr>
        <p:spPr/>
        <p:txBody>
          <a:bodyPr/>
          <a:lstStyle/>
          <a:p>
            <a:fld id="{9860EDB8-5305-433F-BE41-D7A86D811DB3}" type="slidenum">
              <a:rPr lang="en-US" smtClean="0"/>
              <a:pPr/>
              <a:t>24</a:t>
            </a:fld>
            <a:endParaRPr lang="en-US" dirty="0"/>
          </a:p>
        </p:txBody>
      </p:sp>
    </p:spTree>
    <p:extLst>
      <p:ext uri="{BB962C8B-B14F-4D97-AF65-F5344CB8AC3E}">
        <p14:creationId xmlns:p14="http://schemas.microsoft.com/office/powerpoint/2010/main" val="33882432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8570542" cy="640080"/>
          </a:xfrm>
        </p:spPr>
        <p:txBody>
          <a:bodyPr>
            <a:noAutofit/>
          </a:bodyPr>
          <a:lstStyle/>
          <a:p>
            <a:r>
              <a:rPr lang="en-US" dirty="0">
                <a:latin typeface="Segoe UI" panose="020B0502040204020203" pitchFamily="34" charset="0"/>
                <a:cs typeface="Segoe UI" panose="020B0502040204020203" pitchFamily="34" charset="0"/>
              </a:rPr>
              <a:t>Secretary-General’s Proposal</a:t>
            </a:r>
          </a:p>
        </p:txBody>
      </p:sp>
      <p:sp>
        <p:nvSpPr>
          <p:cNvPr id="38" name="Content Placeholder 17"/>
          <p:cNvSpPr txBox="1">
            <a:spLocks/>
          </p:cNvSpPr>
          <p:nvPr/>
        </p:nvSpPr>
        <p:spPr>
          <a:xfrm>
            <a:off x="541609" y="1524708"/>
            <a:ext cx="10622577" cy="488523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0"/>
              </a:spcAft>
              <a:buNone/>
              <a:defRPr/>
            </a:pPr>
            <a:r>
              <a:rPr lang="en-US" sz="2400" dirty="0">
                <a:latin typeface="Segoe UI" panose="020B0502040204020203" pitchFamily="34" charset="0"/>
                <a:cs typeface="Segoe UI" panose="020B0502040204020203" pitchFamily="34" charset="0"/>
              </a:rPr>
              <a:t>Details from Operating Plan supporting Secretary-General’s Proposal:</a:t>
            </a:r>
          </a:p>
          <a:p>
            <a:pPr marL="0" indent="0">
              <a:lnSpc>
                <a:spcPct val="100000"/>
              </a:lnSpc>
              <a:spcBef>
                <a:spcPts val="1200"/>
              </a:spcBef>
              <a:spcAft>
                <a:spcPts val="0"/>
              </a:spcAft>
              <a:buNone/>
              <a:defRPr/>
            </a:pPr>
            <a:endParaRPr lang="en-US" sz="1700" dirty="0">
              <a:latin typeface="Segoe UI" panose="020B0502040204020203" pitchFamily="34" charset="0"/>
              <a:cs typeface="Segoe UI" panose="020B0502040204020203" pitchFamily="34" charset="0"/>
            </a:endParaRPr>
          </a:p>
          <a:p>
            <a:pPr marL="0" indent="0">
              <a:lnSpc>
                <a:spcPct val="100000"/>
              </a:lnSpc>
              <a:spcBef>
                <a:spcPts val="1200"/>
              </a:spcBef>
              <a:spcAft>
                <a:spcPts val="0"/>
              </a:spcAft>
              <a:buNone/>
              <a:defRPr/>
            </a:pPr>
            <a:r>
              <a:rPr lang="en-US" sz="1700" dirty="0">
                <a:latin typeface="Segoe UI" panose="020B0502040204020203" pitchFamily="34" charset="0"/>
                <a:cs typeface="Segoe UI" panose="020B0502040204020203" pitchFamily="34" charset="0"/>
              </a:rPr>
              <a:t> </a:t>
            </a:r>
          </a:p>
        </p:txBody>
      </p:sp>
      <p:pic>
        <p:nvPicPr>
          <p:cNvPr id="4" name="Picture 3">
            <a:extLst>
              <a:ext uri="{FF2B5EF4-FFF2-40B4-BE49-F238E27FC236}">
                <a16:creationId xmlns:a16="http://schemas.microsoft.com/office/drawing/2014/main" id="{18869BB3-1251-0A54-EC81-2F708DE817FF}"/>
              </a:ext>
            </a:extLst>
          </p:cNvPr>
          <p:cNvPicPr>
            <a:picLocks noChangeAspect="1"/>
          </p:cNvPicPr>
          <p:nvPr/>
        </p:nvPicPr>
        <p:blipFill>
          <a:blip r:embed="rId2"/>
          <a:stretch>
            <a:fillRect/>
          </a:stretch>
        </p:blipFill>
        <p:spPr>
          <a:xfrm>
            <a:off x="1584960" y="1962148"/>
            <a:ext cx="9022080" cy="4549643"/>
          </a:xfrm>
          <a:prstGeom prst="rect">
            <a:avLst/>
          </a:prstGeom>
        </p:spPr>
      </p:pic>
      <p:sp>
        <p:nvSpPr>
          <p:cNvPr id="5" name="Oval 4">
            <a:extLst>
              <a:ext uri="{FF2B5EF4-FFF2-40B4-BE49-F238E27FC236}">
                <a16:creationId xmlns:a16="http://schemas.microsoft.com/office/drawing/2014/main" id="{F77F44F7-ACA4-7ED6-E209-431844C479FC}"/>
              </a:ext>
            </a:extLst>
          </p:cNvPr>
          <p:cNvSpPr/>
          <p:nvPr/>
        </p:nvSpPr>
        <p:spPr>
          <a:xfrm>
            <a:off x="5155474" y="2211976"/>
            <a:ext cx="940526" cy="896983"/>
          </a:xfrm>
          <a:prstGeom prst="ellipse">
            <a:avLst/>
          </a:prstGeom>
          <a:noFill/>
          <a:ln w="317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2E21A93-B489-78FE-45D9-3AF8B0FA7EF7}"/>
              </a:ext>
            </a:extLst>
          </p:cNvPr>
          <p:cNvSpPr/>
          <p:nvPr/>
        </p:nvSpPr>
        <p:spPr>
          <a:xfrm>
            <a:off x="1669323" y="3339986"/>
            <a:ext cx="5712551" cy="896983"/>
          </a:xfrm>
          <a:prstGeom prst="ellipse">
            <a:avLst/>
          </a:prstGeom>
          <a:noFill/>
          <a:ln w="317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935EE97-0FCA-4D39-2538-6F3E334BC5F6}"/>
              </a:ext>
            </a:extLst>
          </p:cNvPr>
          <p:cNvSpPr/>
          <p:nvPr/>
        </p:nvSpPr>
        <p:spPr>
          <a:xfrm>
            <a:off x="1809751" y="4038305"/>
            <a:ext cx="4781550" cy="2473486"/>
          </a:xfrm>
          <a:prstGeom prst="ellipse">
            <a:avLst/>
          </a:prstGeom>
          <a:noFill/>
          <a:ln w="317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3C677754-F2E2-EDAA-A9E6-529E79B8B2AF}"/>
              </a:ext>
            </a:extLst>
          </p:cNvPr>
          <p:cNvSpPr>
            <a:spLocks noGrp="1"/>
          </p:cNvSpPr>
          <p:nvPr>
            <p:ph type="sldNum" sz="quarter" idx="4"/>
          </p:nvPr>
        </p:nvSpPr>
        <p:spPr/>
        <p:txBody>
          <a:bodyPr/>
          <a:lstStyle/>
          <a:p>
            <a:fld id="{9860EDB8-5305-433F-BE41-D7A86D811DB3}" type="slidenum">
              <a:rPr lang="en-US" smtClean="0"/>
              <a:pPr/>
              <a:t>25</a:t>
            </a:fld>
            <a:endParaRPr lang="en-US" dirty="0"/>
          </a:p>
        </p:txBody>
      </p:sp>
    </p:spTree>
    <p:extLst>
      <p:ext uri="{BB962C8B-B14F-4D97-AF65-F5344CB8AC3E}">
        <p14:creationId xmlns:p14="http://schemas.microsoft.com/office/powerpoint/2010/main" val="21442014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6" y="448056"/>
            <a:ext cx="8869283" cy="640080"/>
          </a:xfrm>
        </p:spPr>
        <p:txBody>
          <a:bodyPr>
            <a:noAutofit/>
          </a:bodyPr>
          <a:lstStyle/>
          <a:p>
            <a:r>
              <a:rPr lang="en-US" dirty="0">
                <a:latin typeface="Segoe UI" panose="020B0502040204020203" pitchFamily="34" charset="0"/>
                <a:cs typeface="Segoe UI" panose="020B0502040204020203" pitchFamily="34" charset="0"/>
              </a:rPr>
              <a:t>Secretary-General’s Proposal – Summary Components</a:t>
            </a:r>
          </a:p>
        </p:txBody>
      </p:sp>
      <p:pic>
        <p:nvPicPr>
          <p:cNvPr id="5" name="Picture 4">
            <a:extLst>
              <a:ext uri="{FF2B5EF4-FFF2-40B4-BE49-F238E27FC236}">
                <a16:creationId xmlns:a16="http://schemas.microsoft.com/office/drawing/2014/main" id="{5826DF60-3030-748A-22E3-3F50B951A2BD}"/>
              </a:ext>
            </a:extLst>
          </p:cNvPr>
          <p:cNvPicPr>
            <a:picLocks noChangeAspect="1"/>
          </p:cNvPicPr>
          <p:nvPr/>
        </p:nvPicPr>
        <p:blipFill>
          <a:blip r:embed="rId2"/>
          <a:stretch>
            <a:fillRect/>
          </a:stretch>
        </p:blipFill>
        <p:spPr>
          <a:xfrm>
            <a:off x="2682235" y="1303699"/>
            <a:ext cx="6827531" cy="5204505"/>
          </a:xfrm>
          <a:prstGeom prst="rect">
            <a:avLst/>
          </a:prstGeom>
        </p:spPr>
      </p:pic>
    </p:spTree>
    <p:extLst>
      <p:ext uri="{BB962C8B-B14F-4D97-AF65-F5344CB8AC3E}">
        <p14:creationId xmlns:p14="http://schemas.microsoft.com/office/powerpoint/2010/main" val="12960218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8570542" cy="640080"/>
          </a:xfrm>
        </p:spPr>
        <p:txBody>
          <a:bodyPr>
            <a:noAutofit/>
          </a:bodyPr>
          <a:lstStyle/>
          <a:p>
            <a:r>
              <a:rPr lang="en-US" dirty="0">
                <a:latin typeface="Segoe UI" panose="020B0502040204020203" pitchFamily="34" charset="0"/>
                <a:cs typeface="Segoe UI" panose="020B0502040204020203" pitchFamily="34" charset="0"/>
              </a:rPr>
              <a:t>Secretary-General’s Proposal</a:t>
            </a:r>
          </a:p>
        </p:txBody>
      </p:sp>
      <p:sp>
        <p:nvSpPr>
          <p:cNvPr id="38" name="Content Placeholder 17"/>
          <p:cNvSpPr txBox="1">
            <a:spLocks/>
          </p:cNvSpPr>
          <p:nvPr/>
        </p:nvSpPr>
        <p:spPr>
          <a:xfrm>
            <a:off x="541609" y="1524708"/>
            <a:ext cx="10622577" cy="488523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0"/>
              </a:spcAft>
              <a:buNone/>
              <a:defRPr/>
            </a:pPr>
            <a:r>
              <a:rPr lang="en-US" sz="2400" dirty="0">
                <a:latin typeface="Segoe UI" panose="020B0502040204020203" pitchFamily="34" charset="0"/>
                <a:cs typeface="Segoe UI" panose="020B0502040204020203" pitchFamily="34" charset="0"/>
              </a:rPr>
              <a:t>The resulting maximum expenditures by Long-Term Goal under the Secretary-General’s proposal is as follows:</a:t>
            </a:r>
          </a:p>
          <a:p>
            <a:pPr marL="0" indent="0">
              <a:lnSpc>
                <a:spcPct val="100000"/>
              </a:lnSpc>
              <a:spcBef>
                <a:spcPts val="1200"/>
              </a:spcBef>
              <a:spcAft>
                <a:spcPts val="0"/>
              </a:spcAft>
              <a:buNone/>
              <a:defRPr/>
            </a:pPr>
            <a:endParaRPr lang="en-US" sz="1700" dirty="0">
              <a:latin typeface="Segoe UI" panose="020B0502040204020203" pitchFamily="34" charset="0"/>
              <a:cs typeface="Segoe UI" panose="020B0502040204020203" pitchFamily="34" charset="0"/>
            </a:endParaRPr>
          </a:p>
          <a:p>
            <a:pPr marL="0" indent="0">
              <a:lnSpc>
                <a:spcPct val="100000"/>
              </a:lnSpc>
              <a:spcBef>
                <a:spcPts val="1200"/>
              </a:spcBef>
              <a:spcAft>
                <a:spcPts val="0"/>
              </a:spcAft>
              <a:buNone/>
              <a:defRPr/>
            </a:pPr>
            <a:r>
              <a:rPr lang="en-US" sz="1700" dirty="0">
                <a:latin typeface="Segoe UI" panose="020B0502040204020203" pitchFamily="34" charset="0"/>
                <a:cs typeface="Segoe UI" panose="020B0502040204020203" pitchFamily="34" charset="0"/>
              </a:rPr>
              <a:t> </a:t>
            </a:r>
          </a:p>
        </p:txBody>
      </p:sp>
      <p:pic>
        <p:nvPicPr>
          <p:cNvPr id="6" name="Picture 5">
            <a:extLst>
              <a:ext uri="{FF2B5EF4-FFF2-40B4-BE49-F238E27FC236}">
                <a16:creationId xmlns:a16="http://schemas.microsoft.com/office/drawing/2014/main" id="{194B71B7-0066-E9D8-BAAD-9E51F43A3E80}"/>
              </a:ext>
            </a:extLst>
          </p:cNvPr>
          <p:cNvPicPr>
            <a:picLocks noChangeAspect="1"/>
          </p:cNvPicPr>
          <p:nvPr/>
        </p:nvPicPr>
        <p:blipFill>
          <a:blip r:embed="rId2"/>
          <a:stretch>
            <a:fillRect/>
          </a:stretch>
        </p:blipFill>
        <p:spPr>
          <a:xfrm>
            <a:off x="1478206" y="2705104"/>
            <a:ext cx="9235588" cy="3277688"/>
          </a:xfrm>
          <a:prstGeom prst="rect">
            <a:avLst/>
          </a:prstGeom>
        </p:spPr>
      </p:pic>
      <p:sp>
        <p:nvSpPr>
          <p:cNvPr id="2" name="Slide Number Placeholder 1">
            <a:extLst>
              <a:ext uri="{FF2B5EF4-FFF2-40B4-BE49-F238E27FC236}">
                <a16:creationId xmlns:a16="http://schemas.microsoft.com/office/drawing/2014/main" id="{2D1FC74A-4063-95F5-F928-C8D381E4F735}"/>
              </a:ext>
            </a:extLst>
          </p:cNvPr>
          <p:cNvSpPr>
            <a:spLocks noGrp="1"/>
          </p:cNvSpPr>
          <p:nvPr>
            <p:ph type="sldNum" sz="quarter" idx="4"/>
          </p:nvPr>
        </p:nvSpPr>
        <p:spPr/>
        <p:txBody>
          <a:bodyPr/>
          <a:lstStyle/>
          <a:p>
            <a:fld id="{9860EDB8-5305-433F-BE41-D7A86D811DB3}" type="slidenum">
              <a:rPr lang="en-US" smtClean="0"/>
              <a:pPr/>
              <a:t>27</a:t>
            </a:fld>
            <a:endParaRPr lang="en-US" dirty="0"/>
          </a:p>
        </p:txBody>
      </p:sp>
    </p:spTree>
    <p:extLst>
      <p:ext uri="{BB962C8B-B14F-4D97-AF65-F5344CB8AC3E}">
        <p14:creationId xmlns:p14="http://schemas.microsoft.com/office/powerpoint/2010/main" val="1954111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8570542" cy="640080"/>
          </a:xfrm>
        </p:spPr>
        <p:txBody>
          <a:bodyPr>
            <a:noAutofit/>
          </a:bodyPr>
          <a:lstStyle/>
          <a:p>
            <a:pPr marL="0" indent="0">
              <a:lnSpc>
                <a:spcPct val="100000"/>
              </a:lnSpc>
              <a:spcBef>
                <a:spcPts val="1200"/>
              </a:spcBef>
              <a:spcAft>
                <a:spcPts val="0"/>
              </a:spcAft>
              <a:buNone/>
              <a:defRPr/>
            </a:pPr>
            <a:r>
              <a:rPr lang="en-US" sz="2800" dirty="0">
                <a:latin typeface="Segoe UI" panose="020B0502040204020203" pitchFamily="34" charset="0"/>
                <a:cs typeface="Segoe UI" panose="020B0502040204020203" pitchFamily="34" charset="0"/>
              </a:rPr>
              <a:t>Zero Nominal Growth (ZNG) Scenario</a:t>
            </a:r>
          </a:p>
        </p:txBody>
      </p:sp>
      <p:sp>
        <p:nvSpPr>
          <p:cNvPr id="38" name="Content Placeholder 17"/>
          <p:cNvSpPr txBox="1">
            <a:spLocks/>
          </p:cNvSpPr>
          <p:nvPr/>
        </p:nvSpPr>
        <p:spPr>
          <a:xfrm>
            <a:off x="541608" y="1365212"/>
            <a:ext cx="11271163" cy="521634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531813" indent="-531813">
              <a:lnSpc>
                <a:spcPct val="100000"/>
              </a:lnSpc>
              <a:spcBef>
                <a:spcPts val="1200"/>
              </a:spcBef>
              <a:spcAft>
                <a:spcPts val="0"/>
              </a:spcAft>
              <a:buFont typeface="Wingdings" panose="05000000000000000000" pitchFamily="2" charset="2"/>
              <a:buChar char="Ø"/>
              <a:defRPr/>
            </a:pPr>
            <a:r>
              <a:rPr lang="en-US" sz="2600" dirty="0">
                <a:latin typeface="Segoe UI" panose="020B0502040204020203" pitchFamily="34" charset="0"/>
                <a:cs typeface="Segoe UI" panose="020B0502040204020203" pitchFamily="34" charset="0"/>
              </a:rPr>
              <a:t>Maintains funding at CHF 271,544,400 for the financial period</a:t>
            </a:r>
          </a:p>
          <a:p>
            <a:pPr marL="531813" indent="-531813">
              <a:lnSpc>
                <a:spcPct val="100000"/>
              </a:lnSpc>
              <a:spcBef>
                <a:spcPts val="1200"/>
              </a:spcBef>
              <a:spcAft>
                <a:spcPts val="0"/>
              </a:spcAft>
              <a:buFont typeface="Wingdings" panose="05000000000000000000" pitchFamily="2" charset="2"/>
              <a:buChar char="Ø"/>
              <a:defRPr/>
            </a:pPr>
            <a:r>
              <a:rPr lang="en-US" sz="2600" dirty="0">
                <a:latin typeface="Segoe UI" panose="020B0502040204020203" pitchFamily="34" charset="0"/>
                <a:cs typeface="Segoe UI" panose="020B0502040204020203" pitchFamily="34" charset="0"/>
              </a:rPr>
              <a:t>Severely restricted ability to fund key additional deliverables</a:t>
            </a:r>
          </a:p>
          <a:p>
            <a:pPr marL="531813" indent="-531813">
              <a:lnSpc>
                <a:spcPct val="100000"/>
              </a:lnSpc>
              <a:spcBef>
                <a:spcPts val="1200"/>
              </a:spcBef>
              <a:spcAft>
                <a:spcPts val="0"/>
              </a:spcAft>
              <a:buFont typeface="Wingdings" panose="05000000000000000000" pitchFamily="2" charset="2"/>
              <a:buChar char="Ø"/>
              <a:defRPr/>
            </a:pPr>
            <a:r>
              <a:rPr lang="en-US" sz="2600" dirty="0">
                <a:latin typeface="Segoe UI" panose="020B0502040204020203" pitchFamily="34" charset="0"/>
                <a:cs typeface="Segoe UI" panose="020B0502040204020203" pitchFamily="34" charset="0"/>
              </a:rPr>
              <a:t>Prioritization of resources required to absorb the estimated impact of inflation</a:t>
            </a:r>
          </a:p>
          <a:p>
            <a:pPr marL="531813" indent="-531813">
              <a:lnSpc>
                <a:spcPct val="100000"/>
              </a:lnSpc>
              <a:spcBef>
                <a:spcPts val="1200"/>
              </a:spcBef>
              <a:spcAft>
                <a:spcPts val="0"/>
              </a:spcAft>
              <a:buFont typeface="Wingdings" panose="05000000000000000000" pitchFamily="2" charset="2"/>
              <a:buChar char="Ø"/>
              <a:defRPr/>
            </a:pPr>
            <a:r>
              <a:rPr lang="en-US" sz="2600" dirty="0">
                <a:latin typeface="Segoe UI" panose="020B0502040204020203" pitchFamily="34" charset="0"/>
                <a:cs typeface="Segoe UI" panose="020B0502040204020203" pitchFamily="34" charset="0"/>
              </a:rPr>
              <a:t>Operating Plan includes, for each Focus Area of each Strategic Objective, the impact of funding at levels below the Secretary-General’s Proposal:</a:t>
            </a:r>
          </a:p>
          <a:p>
            <a:pPr marL="989013" lvl="1" indent="-531813">
              <a:lnSpc>
                <a:spcPct val="100000"/>
              </a:lnSpc>
              <a:spcBef>
                <a:spcPts val="1200"/>
              </a:spcBef>
              <a:spcAft>
                <a:spcPts val="0"/>
              </a:spcAft>
              <a:buFont typeface="Wingdings" panose="05000000000000000000" pitchFamily="2" charset="2"/>
              <a:buChar char="Ø"/>
              <a:defRPr/>
            </a:pPr>
            <a:r>
              <a:rPr lang="en-US" sz="2600" dirty="0">
                <a:latin typeface="Segoe UI" panose="020B0502040204020203" pitchFamily="34" charset="0"/>
                <a:cs typeface="Segoe UI" panose="020B0502040204020203" pitchFamily="34" charset="0"/>
              </a:rPr>
              <a:t>Includes discussion of the impact of reduced funding even if there is limited difference between Secretary-General’s Proposal and ZNG Scenario</a:t>
            </a:r>
          </a:p>
          <a:p>
            <a:pPr marL="989013" lvl="1" indent="-531813">
              <a:lnSpc>
                <a:spcPct val="100000"/>
              </a:lnSpc>
              <a:spcBef>
                <a:spcPts val="1200"/>
              </a:spcBef>
              <a:spcAft>
                <a:spcPts val="0"/>
              </a:spcAft>
              <a:buFont typeface="Wingdings" panose="05000000000000000000" pitchFamily="2" charset="2"/>
              <a:buChar char="Ø"/>
              <a:defRPr/>
            </a:pPr>
            <a:r>
              <a:rPr lang="en-US" sz="2600" dirty="0">
                <a:latin typeface="Segoe UI" panose="020B0502040204020203" pitchFamily="34" charset="0"/>
                <a:cs typeface="Segoe UI" panose="020B0502040204020203" pitchFamily="34" charset="0"/>
              </a:rPr>
              <a:t>Supports prioritization of funding allocation by Members</a:t>
            </a:r>
          </a:p>
          <a:p>
            <a:pPr marL="989013" lvl="1" indent="-531813">
              <a:lnSpc>
                <a:spcPct val="100000"/>
              </a:lnSpc>
              <a:spcBef>
                <a:spcPts val="1200"/>
              </a:spcBef>
              <a:spcAft>
                <a:spcPts val="0"/>
              </a:spcAft>
              <a:buFont typeface="Wingdings" panose="05000000000000000000" pitchFamily="2" charset="2"/>
              <a:buChar char="Ø"/>
              <a:defRPr/>
            </a:pPr>
            <a:endParaRPr lang="en-US" sz="2400" dirty="0">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BE99658C-FE96-4749-A170-908B6D764285}"/>
              </a:ext>
            </a:extLst>
          </p:cNvPr>
          <p:cNvSpPr>
            <a:spLocks noGrp="1"/>
          </p:cNvSpPr>
          <p:nvPr>
            <p:ph type="sldNum" sz="quarter" idx="4"/>
          </p:nvPr>
        </p:nvSpPr>
        <p:spPr/>
        <p:txBody>
          <a:bodyPr/>
          <a:lstStyle/>
          <a:p>
            <a:fld id="{9860EDB8-5305-433F-BE41-D7A86D811DB3}" type="slidenum">
              <a:rPr lang="en-US" smtClean="0"/>
              <a:pPr/>
              <a:t>28</a:t>
            </a:fld>
            <a:endParaRPr lang="en-US" dirty="0"/>
          </a:p>
        </p:txBody>
      </p:sp>
    </p:spTree>
    <p:extLst>
      <p:ext uri="{BB962C8B-B14F-4D97-AF65-F5344CB8AC3E}">
        <p14:creationId xmlns:p14="http://schemas.microsoft.com/office/powerpoint/2010/main" val="35775762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8570542" cy="640080"/>
          </a:xfrm>
        </p:spPr>
        <p:txBody>
          <a:bodyPr>
            <a:noAutofit/>
          </a:bodyPr>
          <a:lstStyle/>
          <a:p>
            <a:r>
              <a:rPr lang="en-US" dirty="0">
                <a:latin typeface="Segoe UI" panose="020B0502040204020203" pitchFamily="34" charset="0"/>
                <a:cs typeface="Segoe UI" panose="020B0502040204020203" pitchFamily="34" charset="0"/>
              </a:rPr>
              <a:t>Zero Nominal Growth (ZNG) Scenario</a:t>
            </a:r>
          </a:p>
        </p:txBody>
      </p:sp>
      <p:sp>
        <p:nvSpPr>
          <p:cNvPr id="38" name="Content Placeholder 17"/>
          <p:cNvSpPr txBox="1">
            <a:spLocks/>
          </p:cNvSpPr>
          <p:nvPr/>
        </p:nvSpPr>
        <p:spPr>
          <a:xfrm>
            <a:off x="541609" y="1394075"/>
            <a:ext cx="10073381" cy="488523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0"/>
              </a:spcAft>
              <a:buNone/>
              <a:defRPr/>
            </a:pPr>
            <a:r>
              <a:rPr lang="en-US" sz="2400" dirty="0">
                <a:latin typeface="Segoe UI" panose="020B0502040204020203" pitchFamily="34" charset="0"/>
                <a:cs typeface="Segoe UI" panose="020B0502040204020203" pitchFamily="34" charset="0"/>
              </a:rPr>
              <a:t>Reduced funding of Major Key Deliverables under ZNG Scenario:</a:t>
            </a:r>
          </a:p>
          <a:p>
            <a:pPr marL="0" indent="0">
              <a:lnSpc>
                <a:spcPct val="100000"/>
              </a:lnSpc>
              <a:spcBef>
                <a:spcPts val="1200"/>
              </a:spcBef>
              <a:spcAft>
                <a:spcPts val="0"/>
              </a:spcAft>
              <a:buNone/>
              <a:defRPr/>
            </a:pPr>
            <a:endParaRPr lang="en-US" sz="1700" dirty="0">
              <a:latin typeface="Segoe UI" panose="020B0502040204020203" pitchFamily="34" charset="0"/>
              <a:cs typeface="Segoe UI" panose="020B0502040204020203" pitchFamily="34" charset="0"/>
            </a:endParaRPr>
          </a:p>
          <a:p>
            <a:pPr marL="0" indent="0">
              <a:lnSpc>
                <a:spcPct val="100000"/>
              </a:lnSpc>
              <a:spcBef>
                <a:spcPts val="1200"/>
              </a:spcBef>
              <a:spcAft>
                <a:spcPts val="0"/>
              </a:spcAft>
              <a:buNone/>
              <a:defRPr/>
            </a:pPr>
            <a:r>
              <a:rPr lang="en-US" sz="1700" dirty="0">
                <a:latin typeface="Segoe UI" panose="020B0502040204020203" pitchFamily="34" charset="0"/>
                <a:cs typeface="Segoe UI" panose="020B0502040204020203" pitchFamily="34" charset="0"/>
              </a:rPr>
              <a:t> </a:t>
            </a:r>
          </a:p>
        </p:txBody>
      </p:sp>
      <p:graphicFrame>
        <p:nvGraphicFramePr>
          <p:cNvPr id="2" name="Table 2">
            <a:extLst>
              <a:ext uri="{FF2B5EF4-FFF2-40B4-BE49-F238E27FC236}">
                <a16:creationId xmlns:a16="http://schemas.microsoft.com/office/drawing/2014/main" id="{C937508D-B201-BB00-AFBF-57FF77E40C84}"/>
              </a:ext>
            </a:extLst>
          </p:cNvPr>
          <p:cNvGraphicFramePr>
            <a:graphicFrameLocks noGrp="1"/>
          </p:cNvGraphicFramePr>
          <p:nvPr>
            <p:extLst>
              <p:ext uri="{D42A27DB-BD31-4B8C-83A1-F6EECF244321}">
                <p14:modId xmlns:p14="http://schemas.microsoft.com/office/powerpoint/2010/main" val="2296451237"/>
              </p:ext>
            </p:extLst>
          </p:nvPr>
        </p:nvGraphicFramePr>
        <p:xfrm>
          <a:off x="618309" y="1957301"/>
          <a:ext cx="11032082" cy="4584971"/>
        </p:xfrm>
        <a:graphic>
          <a:graphicData uri="http://schemas.openxmlformats.org/drawingml/2006/table">
            <a:tbl>
              <a:tblPr firstRow="1" bandRow="1">
                <a:tableStyleId>{21E4AEA4-8DFA-4A89-87EB-49C32662AFE0}</a:tableStyleId>
              </a:tblPr>
              <a:tblGrid>
                <a:gridCol w="4180114">
                  <a:extLst>
                    <a:ext uri="{9D8B030D-6E8A-4147-A177-3AD203B41FA5}">
                      <a16:colId xmlns:a16="http://schemas.microsoft.com/office/drawing/2014/main" val="2147316886"/>
                    </a:ext>
                  </a:extLst>
                </a:gridCol>
                <a:gridCol w="2081348">
                  <a:extLst>
                    <a:ext uri="{9D8B030D-6E8A-4147-A177-3AD203B41FA5}">
                      <a16:colId xmlns:a16="http://schemas.microsoft.com/office/drawing/2014/main" val="714199500"/>
                    </a:ext>
                  </a:extLst>
                </a:gridCol>
                <a:gridCol w="4770620">
                  <a:extLst>
                    <a:ext uri="{9D8B030D-6E8A-4147-A177-3AD203B41FA5}">
                      <a16:colId xmlns:a16="http://schemas.microsoft.com/office/drawing/2014/main" val="3922731255"/>
                    </a:ext>
                  </a:extLst>
                </a:gridCol>
              </a:tblGrid>
              <a:tr h="799297">
                <a:tc>
                  <a:txBody>
                    <a:bodyPr/>
                    <a:lstStyle/>
                    <a:p>
                      <a:pPr algn="ctr"/>
                      <a:r>
                        <a:rPr lang="en-US" dirty="0">
                          <a:solidFill>
                            <a:sysClr val="windowText" lastClr="000000"/>
                          </a:solidFill>
                        </a:rPr>
                        <a:t>Deliverable</a:t>
                      </a:r>
                    </a:p>
                  </a:txBody>
                  <a:tcPr anchor="ctr"/>
                </a:tc>
                <a:tc>
                  <a:txBody>
                    <a:bodyPr/>
                    <a:lstStyle/>
                    <a:p>
                      <a:pPr algn="ctr"/>
                      <a:r>
                        <a:rPr lang="en-US" dirty="0">
                          <a:solidFill>
                            <a:sysClr val="windowText" lastClr="000000"/>
                          </a:solidFill>
                        </a:rPr>
                        <a:t>Reduced funding under ZNG</a:t>
                      </a:r>
                    </a:p>
                  </a:txBody>
                  <a:tcPr anchor="ctr"/>
                </a:tc>
                <a:tc>
                  <a:txBody>
                    <a:bodyPr/>
                    <a:lstStyle/>
                    <a:p>
                      <a:pPr algn="ctr"/>
                      <a:r>
                        <a:rPr lang="en-US" dirty="0">
                          <a:solidFill>
                            <a:sysClr val="windowText" lastClr="000000"/>
                          </a:solidFill>
                        </a:rPr>
                        <a:t>Impact of Reduced Funding</a:t>
                      </a:r>
                    </a:p>
                  </a:txBody>
                  <a:tcPr anchor="ctr"/>
                </a:tc>
                <a:extLst>
                  <a:ext uri="{0D108BD9-81ED-4DB2-BD59-A6C34878D82A}">
                    <a16:rowId xmlns:a16="http://schemas.microsoft.com/office/drawing/2014/main" val="2111355"/>
                  </a:ext>
                </a:extLst>
              </a:tr>
              <a:tr h="463083">
                <a:tc>
                  <a:txBody>
                    <a:bodyPr/>
                    <a:lstStyle/>
                    <a:p>
                      <a:pPr algn="l">
                        <a:spcBef>
                          <a:spcPts val="300"/>
                        </a:spcBef>
                        <a:spcAft>
                          <a:spcPts val="300"/>
                        </a:spcAft>
                        <a:tabLst>
                          <a:tab pos="900430" algn="l"/>
                        </a:tabLst>
                      </a:pPr>
                      <a:r>
                        <a:rPr lang="en-GB" sz="1400" dirty="0">
                          <a:solidFill>
                            <a:srgbClr val="000000"/>
                          </a:solidFill>
                          <a:effectLst/>
                          <a:latin typeface="+mn-lt"/>
                          <a:ea typeface="Times New Roman" panose="02020603050405020304" pitchFamily="18" charset="0"/>
                          <a:cs typeface="Calibri" panose="020F0502020204030204" pitchFamily="34" charset="0"/>
                        </a:rPr>
                        <a:t>Early Warning Systems for All implemented by 2027</a:t>
                      </a:r>
                      <a:endParaRPr lang="en-US" sz="14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indent="127000" algn="r">
                        <a:spcBef>
                          <a:spcPts val="300"/>
                        </a:spcBef>
                        <a:spcAft>
                          <a:spcPts val="300"/>
                        </a:spcAft>
                        <a:tabLst>
                          <a:tab pos="900430" algn="l"/>
                        </a:tabLst>
                      </a:pPr>
                      <a:r>
                        <a:rPr lang="en-GB" sz="1400" dirty="0">
                          <a:solidFill>
                            <a:srgbClr val="000000"/>
                          </a:solidFill>
                          <a:effectLst/>
                          <a:latin typeface="+mn-lt"/>
                          <a:ea typeface="Times New Roman" panose="02020603050405020304" pitchFamily="18" charset="0"/>
                          <a:cs typeface="Calibri" panose="020F0502020204030204" pitchFamily="34" charset="0"/>
                        </a:rPr>
                        <a:t>(CHF 3.2 million)</a:t>
                      </a:r>
                      <a:endParaRPr lang="en-US" sz="14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marL="133350" algn="l">
                        <a:spcBef>
                          <a:spcPts val="300"/>
                        </a:spcBef>
                        <a:spcAft>
                          <a:spcPts val="300"/>
                        </a:spcAft>
                        <a:tabLst>
                          <a:tab pos="900430" algn="l"/>
                        </a:tabLst>
                      </a:pPr>
                      <a:r>
                        <a:rPr lang="en-GB" sz="10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Commitment to EWS for All by 2027 will not be reached, thus </a:t>
                      </a:r>
                      <a:r>
                        <a:rPr lang="en-GB" sz="1000" b="1"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impacting the lives and livelihood of the global community, particularly with respect to the last mile in LDCs and SIDS</a:t>
                      </a:r>
                      <a:r>
                        <a:rPr lang="en-GB" sz="10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a:t>
                      </a:r>
                      <a:endParaRPr lang="en-US" sz="1000" dirty="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79779980"/>
                  </a:ext>
                </a:extLst>
              </a:tr>
              <a:tr h="608987">
                <a:tc>
                  <a:txBody>
                    <a:bodyPr/>
                    <a:lstStyle/>
                    <a:p>
                      <a:pPr algn="l">
                        <a:spcBef>
                          <a:spcPts val="300"/>
                        </a:spcBef>
                        <a:spcAft>
                          <a:spcPts val="300"/>
                        </a:spcAft>
                        <a:tabLst>
                          <a:tab pos="900430" algn="l"/>
                        </a:tabLst>
                      </a:pPr>
                      <a:r>
                        <a:rPr lang="en-GB" sz="1400" dirty="0">
                          <a:solidFill>
                            <a:srgbClr val="000000"/>
                          </a:solidFill>
                          <a:effectLst/>
                          <a:latin typeface="+mn-lt"/>
                          <a:ea typeface="Times New Roman" panose="02020603050405020304" pitchFamily="18" charset="0"/>
                          <a:cs typeface="Calibri" panose="020F0502020204030204" pitchFamily="34" charset="0"/>
                        </a:rPr>
                        <a:t>Implementation of Global Greenhouse Gas Monitoring Infrastructure</a:t>
                      </a:r>
                      <a:endParaRPr lang="en-US" sz="14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marL="0" marR="0" lvl="0" indent="127000" algn="r" defTabSz="914400" rtl="0" eaLnBrk="1" fontAlgn="auto" latinLnBrk="0" hangingPunct="1">
                        <a:lnSpc>
                          <a:spcPct val="100000"/>
                        </a:lnSpc>
                        <a:spcBef>
                          <a:spcPts val="300"/>
                        </a:spcBef>
                        <a:spcAft>
                          <a:spcPts val="300"/>
                        </a:spcAft>
                        <a:buClrTx/>
                        <a:buSzTx/>
                        <a:buFontTx/>
                        <a:buNone/>
                        <a:tabLst>
                          <a:tab pos="900430" algn="l"/>
                        </a:tabLst>
                        <a:defRPr/>
                      </a:pPr>
                      <a:r>
                        <a:rPr kumimoji="0" lang="en-GB" sz="1400" b="0"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Calibri" panose="020F0502020204030204" pitchFamily="34" charset="0"/>
                        </a:rPr>
                        <a:t>(CHF 2.5 million)</a:t>
                      </a:r>
                      <a:endParaRPr kumimoji="0" lang="en-US" sz="1400" b="0" i="0" u="none" strike="noStrike" kern="1200" cap="none" spc="0" normalizeH="0" baseline="0" noProof="0" dirty="0">
                        <a:ln>
                          <a:noFill/>
                        </a:ln>
                        <a:solidFill>
                          <a:prstClr val="black"/>
                        </a:solidFill>
                        <a:effectLst/>
                        <a:uLnTx/>
                        <a:uFillTx/>
                        <a:latin typeface="Segoe UI"/>
                        <a:ea typeface="Arial" panose="020B0604020202020204" pitchFamily="34" charset="0"/>
                        <a:cs typeface="Arial" panose="020B0604020202020204" pitchFamily="34" charset="0"/>
                      </a:endParaRPr>
                    </a:p>
                  </a:txBody>
                  <a:tcPr marL="68580" marR="68580" marT="0" marB="0" anchor="ctr"/>
                </a:tc>
                <a:tc>
                  <a:txBody>
                    <a:bodyPr/>
                    <a:lstStyle/>
                    <a:p>
                      <a:pPr marL="133350" algn="l">
                        <a:spcBef>
                          <a:spcPts val="300"/>
                        </a:spcBef>
                        <a:spcAft>
                          <a:spcPts val="300"/>
                        </a:spcAft>
                        <a:tabLst>
                          <a:tab pos="900430" algn="l"/>
                        </a:tabLst>
                      </a:pPr>
                      <a:r>
                        <a:rPr lang="en-GB" sz="10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WMO implementation on the Coordinated Global Greenhouse Gas Monitoring Infrastructure will not be implemented; thus, </a:t>
                      </a:r>
                      <a:r>
                        <a:rPr lang="en-GB" sz="1000" b="1"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delaying coordinated global action on this critical initiative and reducing WMO's impact and influence with respect to monitoring and mitigation of Global Greenhouse Gas levels</a:t>
                      </a:r>
                      <a:r>
                        <a:rPr lang="en-GB" sz="10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a:t>
                      </a:r>
                      <a:endParaRPr lang="en-US" sz="1000" dirty="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05069052"/>
                  </a:ext>
                </a:extLst>
              </a:tr>
              <a:tr h="608987">
                <a:tc>
                  <a:txBody>
                    <a:bodyPr/>
                    <a:lstStyle/>
                    <a:p>
                      <a:pPr algn="l">
                        <a:spcBef>
                          <a:spcPts val="300"/>
                        </a:spcBef>
                        <a:spcAft>
                          <a:spcPts val="300"/>
                        </a:spcAft>
                        <a:tabLst>
                          <a:tab pos="900430" algn="l"/>
                        </a:tabLst>
                      </a:pPr>
                      <a:r>
                        <a:rPr lang="en-GB" sz="1400" dirty="0">
                          <a:solidFill>
                            <a:srgbClr val="000000"/>
                          </a:solidFill>
                          <a:effectLst/>
                          <a:latin typeface="+mn-lt"/>
                          <a:ea typeface="Times New Roman" panose="02020603050405020304" pitchFamily="18" charset="0"/>
                          <a:cs typeface="Calibri" panose="020F0502020204030204" pitchFamily="34" charset="0"/>
                        </a:rPr>
                        <a:t>Reorganization and optimization of the effectiveness of the WMO Regional and Representative Offices</a:t>
                      </a:r>
                      <a:endParaRPr lang="en-US" sz="14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marL="0" marR="0" lvl="0" indent="127000" algn="r" defTabSz="914400" rtl="0" eaLnBrk="1" fontAlgn="auto" latinLnBrk="0" hangingPunct="1">
                        <a:lnSpc>
                          <a:spcPct val="100000"/>
                        </a:lnSpc>
                        <a:spcBef>
                          <a:spcPts val="300"/>
                        </a:spcBef>
                        <a:spcAft>
                          <a:spcPts val="300"/>
                        </a:spcAft>
                        <a:buClrTx/>
                        <a:buSzTx/>
                        <a:buFontTx/>
                        <a:buNone/>
                        <a:tabLst>
                          <a:tab pos="900430" algn="l"/>
                        </a:tabLst>
                        <a:defRPr/>
                      </a:pPr>
                      <a:r>
                        <a:rPr kumimoji="0" lang="en-GB" sz="1400" b="0"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Calibri" panose="020F0502020204030204" pitchFamily="34" charset="0"/>
                        </a:rPr>
                        <a:t>(CHF 3.5 million)</a:t>
                      </a:r>
                      <a:endParaRPr kumimoji="0" lang="en-US" sz="1400" b="0" i="0" u="none" strike="noStrike" kern="1200" cap="none" spc="0" normalizeH="0" baseline="0" noProof="0" dirty="0">
                        <a:ln>
                          <a:noFill/>
                        </a:ln>
                        <a:solidFill>
                          <a:prstClr val="black"/>
                        </a:solidFill>
                        <a:effectLst/>
                        <a:uLnTx/>
                        <a:uFillTx/>
                        <a:latin typeface="Segoe UI"/>
                        <a:ea typeface="Arial" panose="020B0604020202020204" pitchFamily="34" charset="0"/>
                        <a:cs typeface="Arial" panose="020B0604020202020204" pitchFamily="34" charset="0"/>
                      </a:endParaRPr>
                    </a:p>
                  </a:txBody>
                  <a:tcPr marL="68580" marR="68580" marT="0" marB="0" anchor="ctr"/>
                </a:tc>
                <a:tc>
                  <a:txBody>
                    <a:bodyPr/>
                    <a:lstStyle/>
                    <a:p>
                      <a:pPr marL="133350" algn="l">
                        <a:spcBef>
                          <a:spcPts val="300"/>
                        </a:spcBef>
                        <a:spcAft>
                          <a:spcPts val="300"/>
                        </a:spcAft>
                        <a:tabLst>
                          <a:tab pos="900430" algn="l"/>
                        </a:tabLst>
                      </a:pPr>
                      <a:r>
                        <a:rPr lang="en-GB" sz="10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Improvements to the effectiveness of the regional offices and their support to Members and Regional Associations would not be implemented. This would have a </a:t>
                      </a:r>
                      <a:r>
                        <a:rPr lang="en-GB" sz="1000" b="1"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detrimental impact on all WMO programmes.</a:t>
                      </a:r>
                      <a:endParaRPr lang="en-US" sz="1000" b="1" dirty="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71840156"/>
                  </a:ext>
                </a:extLst>
              </a:tr>
              <a:tr h="463083">
                <a:tc>
                  <a:txBody>
                    <a:bodyPr/>
                    <a:lstStyle/>
                    <a:p>
                      <a:pPr algn="l">
                        <a:spcBef>
                          <a:spcPts val="300"/>
                        </a:spcBef>
                        <a:spcAft>
                          <a:spcPts val="300"/>
                        </a:spcAft>
                        <a:tabLst>
                          <a:tab pos="900430" algn="l"/>
                        </a:tabLst>
                      </a:pPr>
                      <a:r>
                        <a:rPr lang="en-GB" sz="1400" dirty="0">
                          <a:solidFill>
                            <a:srgbClr val="000000"/>
                          </a:solidFill>
                          <a:effectLst/>
                          <a:latin typeface="+mn-lt"/>
                          <a:ea typeface="Times New Roman" panose="02020603050405020304" pitchFamily="18" charset="0"/>
                          <a:cs typeface="Calibri" panose="020F0502020204030204" pitchFamily="34" charset="0"/>
                        </a:rPr>
                        <a:t>Implementation of the Plan of Action for Hydrology</a:t>
                      </a:r>
                      <a:endParaRPr lang="en-US" sz="14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marL="0" marR="0" lvl="0" indent="127000" algn="r" defTabSz="914400" rtl="0" eaLnBrk="1" fontAlgn="auto" latinLnBrk="0" hangingPunct="1">
                        <a:lnSpc>
                          <a:spcPct val="100000"/>
                        </a:lnSpc>
                        <a:spcBef>
                          <a:spcPts val="300"/>
                        </a:spcBef>
                        <a:spcAft>
                          <a:spcPts val="300"/>
                        </a:spcAft>
                        <a:buClrTx/>
                        <a:buSzTx/>
                        <a:buFontTx/>
                        <a:buNone/>
                        <a:tabLst>
                          <a:tab pos="900430" algn="l"/>
                        </a:tabLst>
                        <a:defRPr/>
                      </a:pPr>
                      <a:r>
                        <a:rPr kumimoji="0" lang="en-GB" sz="1400" b="0"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Calibri" panose="020F0502020204030204" pitchFamily="34" charset="0"/>
                        </a:rPr>
                        <a:t>(CHF 1.2 million)</a:t>
                      </a:r>
                      <a:endParaRPr kumimoji="0" lang="en-US" sz="1400" b="0" i="0" u="none" strike="noStrike" kern="1200" cap="none" spc="0" normalizeH="0" baseline="0" noProof="0" dirty="0">
                        <a:ln>
                          <a:noFill/>
                        </a:ln>
                        <a:solidFill>
                          <a:prstClr val="black"/>
                        </a:solidFill>
                        <a:effectLst/>
                        <a:uLnTx/>
                        <a:uFillTx/>
                        <a:latin typeface="Segoe UI"/>
                        <a:ea typeface="Arial" panose="020B0604020202020204" pitchFamily="34" charset="0"/>
                        <a:cs typeface="Arial" panose="020B0604020202020204" pitchFamily="34" charset="0"/>
                      </a:endParaRPr>
                    </a:p>
                  </a:txBody>
                  <a:tcPr marL="68580" marR="68580" marT="0" marB="0" anchor="ctr"/>
                </a:tc>
                <a:tc>
                  <a:txBody>
                    <a:bodyPr/>
                    <a:lstStyle/>
                    <a:p>
                      <a:pPr marL="133350" algn="l">
                        <a:spcBef>
                          <a:spcPts val="300"/>
                        </a:spcBef>
                        <a:spcAft>
                          <a:spcPts val="300"/>
                        </a:spcAft>
                        <a:tabLst>
                          <a:tab pos="900430" algn="l"/>
                        </a:tabLst>
                      </a:pPr>
                      <a:r>
                        <a:rPr lang="en-GB" sz="10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Plan of Action for Hydrology, as approved at Cg-Ext (2021) will be delayed resulting in the </a:t>
                      </a:r>
                      <a:r>
                        <a:rPr lang="en-GB" sz="1000" b="1"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non-delivery of critical hydrology-focused outputs</a:t>
                      </a:r>
                      <a:r>
                        <a:rPr lang="en-GB" sz="10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as there would be insufficient human resources to manage their implementation.</a:t>
                      </a:r>
                      <a:endParaRPr lang="en-US" sz="1000" dirty="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63861467"/>
                  </a:ext>
                </a:extLst>
              </a:tr>
              <a:tr h="913479">
                <a:tc>
                  <a:txBody>
                    <a:bodyPr/>
                    <a:lstStyle/>
                    <a:p>
                      <a:pPr algn="l">
                        <a:spcBef>
                          <a:spcPts val="300"/>
                        </a:spcBef>
                        <a:spcAft>
                          <a:spcPts val="300"/>
                        </a:spcAft>
                        <a:tabLst>
                          <a:tab pos="900430" algn="l"/>
                        </a:tabLst>
                      </a:pPr>
                      <a:r>
                        <a:rPr lang="en-GB" sz="1400" dirty="0">
                          <a:solidFill>
                            <a:srgbClr val="000000"/>
                          </a:solidFill>
                          <a:effectLst/>
                          <a:latin typeface="+mn-lt"/>
                          <a:ea typeface="Times New Roman" panose="02020603050405020304" pitchFamily="18" charset="0"/>
                          <a:cs typeface="Calibri" panose="020F0502020204030204" pitchFamily="34" charset="0"/>
                        </a:rPr>
                        <a:t>Implementation of outputs associated with changes in the cryosphere and downstream impacts on water resources and sea level rise</a:t>
                      </a:r>
                      <a:endParaRPr lang="en-US" sz="14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marL="0" marR="0" lvl="0" indent="127000" algn="r" defTabSz="914400" rtl="0" eaLnBrk="1" fontAlgn="auto" latinLnBrk="0" hangingPunct="1">
                        <a:lnSpc>
                          <a:spcPct val="100000"/>
                        </a:lnSpc>
                        <a:spcBef>
                          <a:spcPts val="300"/>
                        </a:spcBef>
                        <a:spcAft>
                          <a:spcPts val="300"/>
                        </a:spcAft>
                        <a:buClrTx/>
                        <a:buSzTx/>
                        <a:buFontTx/>
                        <a:buNone/>
                        <a:tabLst>
                          <a:tab pos="900430" algn="l"/>
                        </a:tabLst>
                        <a:defRPr/>
                      </a:pPr>
                      <a:r>
                        <a:rPr kumimoji="0" lang="en-GB" sz="1400" b="0"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Calibri" panose="020F0502020204030204" pitchFamily="34" charset="0"/>
                        </a:rPr>
                        <a:t>(CHF 1.0 million)</a:t>
                      </a:r>
                      <a:endParaRPr kumimoji="0" lang="en-US" sz="1400" b="0" i="0" u="none" strike="noStrike" kern="1200" cap="none" spc="0" normalizeH="0" baseline="0" noProof="0" dirty="0">
                        <a:ln>
                          <a:noFill/>
                        </a:ln>
                        <a:solidFill>
                          <a:prstClr val="black"/>
                        </a:solidFill>
                        <a:effectLst/>
                        <a:uLnTx/>
                        <a:uFillTx/>
                        <a:latin typeface="Segoe UI"/>
                        <a:ea typeface="Arial" panose="020B0604020202020204" pitchFamily="34" charset="0"/>
                        <a:cs typeface="Arial" panose="020B0604020202020204" pitchFamily="34" charset="0"/>
                      </a:endParaRPr>
                    </a:p>
                  </a:txBody>
                  <a:tcPr marL="68580" marR="68580" marT="0" marB="0" anchor="ctr"/>
                </a:tc>
                <a:tc>
                  <a:txBody>
                    <a:bodyPr/>
                    <a:lstStyle/>
                    <a:p>
                      <a:pPr marL="133350" algn="l">
                        <a:spcBef>
                          <a:spcPts val="300"/>
                        </a:spcBef>
                        <a:spcAft>
                          <a:spcPts val="300"/>
                        </a:spcAft>
                        <a:tabLst>
                          <a:tab pos="900430" algn="l"/>
                        </a:tabLst>
                      </a:pPr>
                      <a:r>
                        <a:rPr lang="en-GB" sz="1000" b="1"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Lack of policy developments to adequately address the emerging risks</a:t>
                      </a:r>
                      <a:r>
                        <a:rPr lang="en-GB" sz="10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related to cryosphere and downstream impacts on water resources and sea level rise with </a:t>
                      </a:r>
                      <a:r>
                        <a:rPr lang="en-GB" sz="1000" b="1"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significant reduction on the ability of the WMO community to support EWS for all</a:t>
                      </a:r>
                      <a:r>
                        <a:rPr lang="en-GB" sz="10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a:t>
                      </a:r>
                      <a:endParaRPr lang="en-US" sz="1000" dirty="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96250222"/>
                  </a:ext>
                </a:extLst>
              </a:tr>
              <a:tr h="397432">
                <a:tc>
                  <a:txBody>
                    <a:bodyPr/>
                    <a:lstStyle/>
                    <a:p>
                      <a:pPr lvl="1" algn="l">
                        <a:spcBef>
                          <a:spcPts val="300"/>
                        </a:spcBef>
                        <a:spcAft>
                          <a:spcPts val="300"/>
                        </a:spcAft>
                        <a:tabLst>
                          <a:tab pos="900430" algn="l"/>
                        </a:tabLst>
                      </a:pPr>
                      <a:r>
                        <a:rPr lang="en-US" sz="1400" b="1" dirty="0">
                          <a:effectLst/>
                          <a:latin typeface="+mn-lt"/>
                          <a:ea typeface="Arial" panose="020B0604020202020204" pitchFamily="34" charset="0"/>
                          <a:cs typeface="Arial" panose="020B0604020202020204" pitchFamily="34" charset="0"/>
                        </a:rPr>
                        <a:t>Total Major Key Deliverables</a:t>
                      </a:r>
                    </a:p>
                  </a:txBody>
                  <a:tcPr marL="68580" marR="68580" marT="0" marB="0" anchor="ctr"/>
                </a:tc>
                <a:tc>
                  <a:txBody>
                    <a:bodyPr/>
                    <a:lstStyle/>
                    <a:p>
                      <a:pPr marL="0" marR="0" lvl="0" indent="0" algn="r" defTabSz="914400" rtl="0" eaLnBrk="1" fontAlgn="auto" latinLnBrk="0" hangingPunct="1">
                        <a:lnSpc>
                          <a:spcPct val="100000"/>
                        </a:lnSpc>
                        <a:spcBef>
                          <a:spcPts val="300"/>
                        </a:spcBef>
                        <a:spcAft>
                          <a:spcPts val="300"/>
                        </a:spcAft>
                        <a:buClrTx/>
                        <a:buSzTx/>
                        <a:buFontTx/>
                        <a:buNone/>
                        <a:tabLst>
                          <a:tab pos="900430" algn="l"/>
                        </a:tabLst>
                        <a:defRPr/>
                      </a:pPr>
                      <a:r>
                        <a:rPr kumimoji="0" lang="en-GB" sz="1400" b="1" i="0" u="none" strike="noStrike" kern="1200" cap="none" spc="0" normalizeH="0" baseline="0" noProof="0" dirty="0">
                          <a:ln>
                            <a:noFill/>
                          </a:ln>
                          <a:solidFill>
                            <a:srgbClr val="000000"/>
                          </a:solidFill>
                          <a:effectLst/>
                          <a:uLnTx/>
                          <a:uFillTx/>
                          <a:latin typeface="+mn-lt"/>
                          <a:ea typeface="Times New Roman" panose="02020603050405020304" pitchFamily="18" charset="0"/>
                          <a:cs typeface="Calibri" panose="020F0502020204030204" pitchFamily="34" charset="0"/>
                        </a:rPr>
                        <a:t>(CHF 11.4 million)</a:t>
                      </a:r>
                      <a:endParaRPr kumimoji="0" lang="en-US" sz="1400" b="1" i="0" u="none" strike="noStrike" kern="1200" cap="none" spc="0" normalizeH="0" baseline="0" noProof="0" dirty="0">
                        <a:ln>
                          <a:noFill/>
                        </a:ln>
                        <a:solidFill>
                          <a:prstClr val="black"/>
                        </a:solidFill>
                        <a:effectLst/>
                        <a:uLnTx/>
                        <a:uFillTx/>
                        <a:latin typeface="+mn-lt"/>
                        <a:ea typeface="Arial" panose="020B0604020202020204" pitchFamily="34" charset="0"/>
                        <a:cs typeface="Arial" panose="020B0604020202020204" pitchFamily="34" charset="0"/>
                      </a:endParaRPr>
                    </a:p>
                  </a:txBody>
                  <a:tcPr marL="68580" marR="68580" marT="0" marB="0" anchor="ctr"/>
                </a:tc>
                <a:tc>
                  <a:txBody>
                    <a:bodyPr/>
                    <a:lstStyle/>
                    <a:p>
                      <a:pPr indent="127000" algn="r">
                        <a:spcBef>
                          <a:spcPts val="300"/>
                        </a:spcBef>
                        <a:spcAft>
                          <a:spcPts val="300"/>
                        </a:spcAft>
                        <a:tabLst>
                          <a:tab pos="900430" algn="l"/>
                        </a:tabLst>
                      </a:pPr>
                      <a:endParaRPr lang="en-US" sz="1600" b="1" dirty="0">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8458211"/>
                  </a:ext>
                </a:extLst>
              </a:tr>
            </a:tbl>
          </a:graphicData>
        </a:graphic>
      </p:graphicFrame>
      <p:sp>
        <p:nvSpPr>
          <p:cNvPr id="3" name="Slide Number Placeholder 2">
            <a:extLst>
              <a:ext uri="{FF2B5EF4-FFF2-40B4-BE49-F238E27FC236}">
                <a16:creationId xmlns:a16="http://schemas.microsoft.com/office/drawing/2014/main" id="{8DC74FE3-1683-5C71-6AB6-2B9C977E1FB3}"/>
              </a:ext>
            </a:extLst>
          </p:cNvPr>
          <p:cNvSpPr>
            <a:spLocks noGrp="1"/>
          </p:cNvSpPr>
          <p:nvPr>
            <p:ph type="sldNum" sz="quarter" idx="4"/>
          </p:nvPr>
        </p:nvSpPr>
        <p:spPr/>
        <p:txBody>
          <a:bodyPr/>
          <a:lstStyle/>
          <a:p>
            <a:fld id="{9860EDB8-5305-433F-BE41-D7A86D811DB3}" type="slidenum">
              <a:rPr lang="en-US" smtClean="0"/>
              <a:pPr/>
              <a:t>29</a:t>
            </a:fld>
            <a:endParaRPr lang="en-US" dirty="0"/>
          </a:p>
        </p:txBody>
      </p:sp>
    </p:spTree>
    <p:extLst>
      <p:ext uri="{BB962C8B-B14F-4D97-AF65-F5344CB8AC3E}">
        <p14:creationId xmlns:p14="http://schemas.microsoft.com/office/powerpoint/2010/main" val="22631215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le 1">
            <a:extLst>
              <a:ext uri="{FF2B5EF4-FFF2-40B4-BE49-F238E27FC236}">
                <a16:creationId xmlns:a16="http://schemas.microsoft.com/office/drawing/2014/main" id="{D7E7E8A0-7BAB-4BFB-BDB9-B5D12609A97E}"/>
              </a:ext>
            </a:extLst>
          </p:cNvPr>
          <p:cNvSpPr txBox="1">
            <a:spLocks/>
          </p:cNvSpPr>
          <p:nvPr/>
        </p:nvSpPr>
        <p:spPr>
          <a:xfrm>
            <a:off x="2112947" y="392765"/>
            <a:ext cx="7458045" cy="738471"/>
          </a:xfrm>
          <a:prstGeom prst="rect">
            <a:avLst/>
          </a:prstGeom>
        </p:spPr>
        <p:txBody>
          <a:bodyPr vert="horz" wrap="square" lIns="121871" tIns="60935" rIns="121871" bIns="60935" rtlCol="0" anchor="ctr">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0" marR="0" lvl="0" indent="0" algn="ctr" defTabSz="609493"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j-cs"/>
              </a:rPr>
              <a:t>WMO STRATEGIC PLAN</a:t>
            </a:r>
          </a:p>
          <a:p>
            <a:pPr marL="0" marR="0" lvl="0" indent="0" algn="ctr" defTabSz="609493"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j-cs"/>
              </a:rPr>
              <a:t>OVERARCHING PRIORITIES</a:t>
            </a:r>
          </a:p>
        </p:txBody>
      </p:sp>
      <p:sp>
        <p:nvSpPr>
          <p:cNvPr id="32" name="Arrow: Pentagon 31">
            <a:extLst>
              <a:ext uri="{FF2B5EF4-FFF2-40B4-BE49-F238E27FC236}">
                <a16:creationId xmlns:a16="http://schemas.microsoft.com/office/drawing/2014/main" id="{3D9BDCA5-0C79-471C-8F3F-45A1C82AB40A}"/>
              </a:ext>
            </a:extLst>
          </p:cNvPr>
          <p:cNvSpPr/>
          <p:nvPr/>
        </p:nvSpPr>
        <p:spPr>
          <a:xfrm>
            <a:off x="-6677" y="1616547"/>
            <a:ext cx="12198677" cy="1420667"/>
          </a:xfrm>
          <a:prstGeom prst="homePlate">
            <a:avLst>
              <a:gd name="adj" fmla="val 56451"/>
            </a:avLst>
          </a:prstGeom>
          <a:gradFill flip="none" rotWithShape="1">
            <a:gsLst>
              <a:gs pos="0">
                <a:schemeClr val="accent5">
                  <a:lumMod val="67000"/>
                  <a:alpha val="70000"/>
                </a:schemeClr>
              </a:gs>
              <a:gs pos="50000">
                <a:schemeClr val="accent5">
                  <a:lumMod val="97000"/>
                  <a:lumOff val="3000"/>
                  <a:alpha val="95000"/>
                </a:schemeClr>
              </a:gs>
              <a:gs pos="100000">
                <a:schemeClr val="accent5">
                  <a:lumMod val="60000"/>
                  <a:lumOff val="40000"/>
                  <a:alpha val="80000"/>
                </a:schemeClr>
              </a:gs>
            </a:gsLst>
            <a:lin ang="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6A288378-AB36-9762-9EF7-47F9476F4DE8}"/>
              </a:ext>
            </a:extLst>
          </p:cNvPr>
          <p:cNvSpPr/>
          <p:nvPr/>
        </p:nvSpPr>
        <p:spPr>
          <a:xfrm>
            <a:off x="1320153" y="2861720"/>
            <a:ext cx="4119417" cy="3833532"/>
          </a:xfrm>
          <a:prstGeom prst="rect">
            <a:avLst/>
          </a:prstGeom>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137160" rIns="137160" bIns="182880" rtlCol="0" anchor="b"/>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1">
              <a:ln>
                <a:noFill/>
              </a:ln>
              <a:solidFill>
                <a:prstClr val="black">
                  <a:lumMod val="75000"/>
                  <a:lumOff val="25000"/>
                </a:prstClr>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DE4DC55E-9C15-55E1-D042-41446F42AF17}"/>
              </a:ext>
            </a:extLst>
          </p:cNvPr>
          <p:cNvSpPr/>
          <p:nvPr/>
        </p:nvSpPr>
        <p:spPr>
          <a:xfrm>
            <a:off x="6363555" y="2861720"/>
            <a:ext cx="4119417" cy="3833532"/>
          </a:xfrm>
          <a:prstGeom prst="rect">
            <a:avLst/>
          </a:prstGeom>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137160" rIns="137160" bIns="182880" rtlCol="0" anchor="b"/>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1">
              <a:ln>
                <a:noFill/>
              </a:ln>
              <a:solidFill>
                <a:prstClr val="black">
                  <a:lumMod val="75000"/>
                  <a:lumOff val="25000"/>
                </a:prstClr>
              </a:solidFill>
              <a:effectLst/>
              <a:uLnTx/>
              <a:uFillTx/>
              <a:latin typeface="Calibri" panose="020F0502020204030204"/>
              <a:ea typeface="+mn-ea"/>
              <a:cs typeface="+mn-cs"/>
            </a:endParaRPr>
          </a:p>
        </p:txBody>
      </p:sp>
      <p:sp>
        <p:nvSpPr>
          <p:cNvPr id="23" name="Title 1">
            <a:extLst>
              <a:ext uri="{FF2B5EF4-FFF2-40B4-BE49-F238E27FC236}">
                <a16:creationId xmlns:a16="http://schemas.microsoft.com/office/drawing/2014/main" id="{D2675A5C-3D7A-175D-4E6F-02BFC8230D35}"/>
              </a:ext>
            </a:extLst>
          </p:cNvPr>
          <p:cNvSpPr txBox="1">
            <a:spLocks/>
          </p:cNvSpPr>
          <p:nvPr/>
        </p:nvSpPr>
        <p:spPr>
          <a:xfrm>
            <a:off x="1331407" y="1842510"/>
            <a:ext cx="4119416" cy="815557"/>
          </a:xfrm>
          <a:prstGeom prst="rect">
            <a:avLst/>
          </a:prstGeom>
        </p:spPr>
        <p:txBody>
          <a:bodyPr vert="horz" wrap="square" lIns="121871" tIns="60935" rIns="121871" bIns="60935" rtlCol="0" anchor="ctr">
            <a:spAutoFit/>
          </a:bodyPr>
          <a:lstStyle>
            <a:defPPr>
              <a:defRPr lang="en-US"/>
            </a:defPPr>
            <a:lvl1pPr algn="ctr" defTabSz="609493">
              <a:spcBef>
                <a:spcPct val="0"/>
              </a:spcBef>
              <a:buNone/>
              <a:defRPr sz="2000" i="1">
                <a:latin typeface="Verdana" panose="020B0604030504040204" pitchFamily="34" charset="0"/>
                <a:ea typeface="Verdana" panose="020B0604030504040204" pitchFamily="34" charset="0"/>
                <a:cs typeface="+mj-cs"/>
              </a:defRPr>
            </a:lvl1pPr>
          </a:lstStyle>
          <a:p>
            <a:pPr marL="0" marR="0" lvl="0" indent="0" algn="l" defTabSz="609493"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j-cs"/>
              </a:rPr>
              <a:t>2020–2023: </a:t>
            </a:r>
          </a:p>
          <a:p>
            <a:pPr marL="0" marR="0" lvl="0" indent="0" algn="l" defTabSz="609493"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j-cs"/>
              </a:rPr>
              <a:t>LAYING THE GROUND </a:t>
            </a:r>
          </a:p>
        </p:txBody>
      </p:sp>
      <p:sp>
        <p:nvSpPr>
          <p:cNvPr id="24" name="Title 1">
            <a:extLst>
              <a:ext uri="{FF2B5EF4-FFF2-40B4-BE49-F238E27FC236}">
                <a16:creationId xmlns:a16="http://schemas.microsoft.com/office/drawing/2014/main" id="{A020525F-78C6-2285-1B7A-5DF905283E5E}"/>
              </a:ext>
            </a:extLst>
          </p:cNvPr>
          <p:cNvSpPr txBox="1">
            <a:spLocks/>
          </p:cNvSpPr>
          <p:nvPr/>
        </p:nvSpPr>
        <p:spPr>
          <a:xfrm>
            <a:off x="6374809" y="1842510"/>
            <a:ext cx="4119416" cy="815557"/>
          </a:xfrm>
          <a:prstGeom prst="rect">
            <a:avLst/>
          </a:prstGeom>
        </p:spPr>
        <p:txBody>
          <a:bodyPr vert="horz" wrap="square" lIns="121871" tIns="60935" rIns="121871" bIns="60935" rtlCol="0" anchor="ctr">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0" marR="0" lvl="0" indent="0" algn="l" defTabSz="609493"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j-cs"/>
              </a:rPr>
              <a:t>2024–2027</a:t>
            </a:r>
            <a:r>
              <a:rPr kumimoji="0" lang="en-US" sz="2000" b="0" i="1"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j-cs"/>
              </a:rPr>
              <a:t> </a:t>
            </a:r>
          </a:p>
          <a:p>
            <a:pPr marL="0" marR="0" lvl="0" indent="0" algn="l" defTabSz="609493"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j-cs"/>
              </a:rPr>
              <a:t>SCALING UP</a:t>
            </a:r>
          </a:p>
        </p:txBody>
      </p:sp>
      <p:sp>
        <p:nvSpPr>
          <p:cNvPr id="3" name="Rectangle 2">
            <a:extLst>
              <a:ext uri="{FF2B5EF4-FFF2-40B4-BE49-F238E27FC236}">
                <a16:creationId xmlns:a16="http://schemas.microsoft.com/office/drawing/2014/main" id="{1359F357-321A-CBBA-C64B-8DC07FA55D45}"/>
              </a:ext>
            </a:extLst>
          </p:cNvPr>
          <p:cNvSpPr/>
          <p:nvPr/>
        </p:nvSpPr>
        <p:spPr>
          <a:xfrm>
            <a:off x="1246563" y="2799813"/>
            <a:ext cx="4119417" cy="3833532"/>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lIns="137160" rIns="137160" bIns="182880" rtlCol="0" anchor="b"/>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600" b="0" i="0" u="none" strike="noStrike" kern="1200" cap="none" spc="0" normalizeH="0" baseline="0" noProof="1">
              <a:ln>
                <a:noFill/>
              </a:ln>
              <a:solidFill>
                <a:srgbClr val="00206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1">
                <a:ln>
                  <a:noFill/>
                </a:ln>
                <a:solidFill>
                  <a:srgbClr val="002060"/>
                </a:solidFill>
                <a:effectLst/>
                <a:uLnTx/>
                <a:uFillTx/>
                <a:latin typeface="Calibri" panose="020F0502020204030204"/>
                <a:ea typeface="+mn-ea"/>
                <a:cs typeface="+mn-cs"/>
              </a:rPr>
              <a:t>Enhancing preparedness and reducing loss of life, critical infrastructure and livelihood from hydrometeorological extremes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1">
                <a:ln>
                  <a:noFill/>
                </a:ln>
                <a:solidFill>
                  <a:srgbClr val="002060"/>
                </a:solidFill>
                <a:effectLst/>
                <a:uLnTx/>
                <a:uFillTx/>
                <a:latin typeface="Calibri" panose="020F0502020204030204"/>
                <a:ea typeface="+mn-ea"/>
                <a:cs typeface="+mn-cs"/>
              </a:rPr>
              <a:t>Supporting climate-smart decision making to build or enhance adaptive capacity or resilience to climate risk</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1">
                <a:ln>
                  <a:noFill/>
                </a:ln>
                <a:solidFill>
                  <a:srgbClr val="002060"/>
                </a:solidFill>
                <a:effectLst/>
                <a:uLnTx/>
                <a:uFillTx/>
                <a:latin typeface="Calibri" panose="020F0502020204030204"/>
                <a:ea typeface="+mn-ea"/>
                <a:cs typeface="+mn-cs"/>
              </a:rPr>
              <a:t>Enhancing socioeconomic value of weather, climate, hydrological and related environmental services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1">
              <a:ln>
                <a:noFill/>
              </a:ln>
              <a:solidFill>
                <a:srgbClr val="00206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1">
              <a:ln>
                <a:noFill/>
              </a:ln>
              <a:solidFill>
                <a:srgbClr val="00206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1">
              <a:ln>
                <a:noFill/>
              </a:ln>
              <a:solidFill>
                <a:srgbClr val="002060"/>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27FFA3C-C1E6-7D29-36BE-1837F8A78198}"/>
              </a:ext>
            </a:extLst>
          </p:cNvPr>
          <p:cNvSpPr/>
          <p:nvPr/>
        </p:nvSpPr>
        <p:spPr>
          <a:xfrm>
            <a:off x="6289965" y="2799813"/>
            <a:ext cx="4119417" cy="3833532"/>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lIns="137160" rIns="137160" bIns="182880" rtlCol="0" anchor="b"/>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1">
              <a:ln>
                <a:noFill/>
              </a:ln>
              <a:solidFill>
                <a:srgbClr val="00206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1">
              <a:ln>
                <a:noFill/>
              </a:ln>
              <a:solidFill>
                <a:srgbClr val="00206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1">
                <a:ln>
                  <a:noFill/>
                </a:ln>
                <a:solidFill>
                  <a:srgbClr val="002060"/>
                </a:solidFill>
                <a:effectLst/>
                <a:uLnTx/>
                <a:uFillTx/>
                <a:latin typeface="Calibri" panose="020F0502020204030204"/>
                <a:ea typeface="+mn-ea"/>
                <a:cs typeface="+mn-cs"/>
              </a:rPr>
              <a:t>Early Warning Systems for All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1">
                <a:ln>
                  <a:noFill/>
                </a:ln>
                <a:solidFill>
                  <a:srgbClr val="002060"/>
                </a:solidFill>
                <a:effectLst/>
                <a:uLnTx/>
                <a:uFillTx/>
                <a:latin typeface="Calibri" panose="020F0502020204030204"/>
                <a:ea typeface="+mn-ea"/>
                <a:cs typeface="+mn-cs"/>
              </a:rPr>
              <a:t>Global Greenhouse Gas Monitoring Infrastructure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1">
                <a:ln>
                  <a:noFill/>
                </a:ln>
                <a:solidFill>
                  <a:srgbClr val="002060"/>
                </a:solidFill>
                <a:effectLst/>
                <a:uLnTx/>
                <a:uFillTx/>
                <a:latin typeface="Calibri" panose="020F0502020204030204"/>
                <a:ea typeface="+mn-ea"/>
                <a:cs typeface="+mn-cs"/>
              </a:rPr>
              <a:t>WMO Vision and Strategy for Hydrology + Plan of Action</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1">
                <a:ln>
                  <a:noFill/>
                </a:ln>
                <a:solidFill>
                  <a:srgbClr val="002060"/>
                </a:solidFill>
                <a:effectLst/>
                <a:uLnTx/>
                <a:uFillTx/>
                <a:latin typeface="Calibri" panose="020F0502020204030204"/>
                <a:ea typeface="+mn-ea"/>
                <a:cs typeface="+mn-cs"/>
              </a:rPr>
              <a:t>Action on changes in the cryosphere and downstream impacts on water resources and sea level rise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1">
                <a:ln>
                  <a:noFill/>
                </a:ln>
                <a:solidFill>
                  <a:srgbClr val="002060"/>
                </a:solidFill>
                <a:effectLst/>
                <a:uLnTx/>
                <a:uFillTx/>
                <a:latin typeface="Calibri" panose="020F0502020204030204"/>
                <a:ea typeface="+mn-ea"/>
                <a:cs typeface="+mn-cs"/>
              </a:rPr>
              <a:t>Reorganization and optimization of WMO Regional and Representative Offices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1">
              <a:ln>
                <a:noFill/>
              </a:ln>
              <a:solidFill>
                <a:srgbClr val="00206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1">
              <a:ln>
                <a:noFill/>
              </a:ln>
              <a:solidFill>
                <a:srgbClr val="002060"/>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0005AE02-A76A-F239-DEC0-EF8F5532BC08}"/>
              </a:ext>
            </a:extLst>
          </p:cNvPr>
          <p:cNvSpPr>
            <a:spLocks noGrp="1"/>
          </p:cNvSpPr>
          <p:nvPr>
            <p:ph type="sldNum" sz="quarter" idx="12"/>
          </p:nvPr>
        </p:nvSpPr>
        <p:spPr/>
        <p:txBody>
          <a:bodyPr/>
          <a:lstStyle/>
          <a:p>
            <a:fld id="{F966D8DB-6457-4B9B-9958-7C11975F88BF}" type="slidenum">
              <a:rPr lang="en-GB" smtClean="0"/>
              <a:t>3</a:t>
            </a:fld>
            <a:endParaRPr lang="en-GB"/>
          </a:p>
        </p:txBody>
      </p:sp>
    </p:spTree>
    <p:extLst>
      <p:ext uri="{BB962C8B-B14F-4D97-AF65-F5344CB8AC3E}">
        <p14:creationId xmlns:p14="http://schemas.microsoft.com/office/powerpoint/2010/main" val="55709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8570542" cy="640080"/>
          </a:xfrm>
        </p:spPr>
        <p:txBody>
          <a:bodyPr>
            <a:noAutofit/>
          </a:bodyPr>
          <a:lstStyle/>
          <a:p>
            <a:r>
              <a:rPr lang="en-US" dirty="0">
                <a:latin typeface="Segoe UI" panose="020B0502040204020203" pitchFamily="34" charset="0"/>
                <a:cs typeface="Segoe UI" panose="020B0502040204020203" pitchFamily="34" charset="0"/>
              </a:rPr>
              <a:t>Zero Nominal Growth (ZNG) Scenario</a:t>
            </a:r>
          </a:p>
        </p:txBody>
      </p:sp>
      <p:sp>
        <p:nvSpPr>
          <p:cNvPr id="38" name="Content Placeholder 17"/>
          <p:cNvSpPr txBox="1">
            <a:spLocks/>
          </p:cNvSpPr>
          <p:nvPr/>
        </p:nvSpPr>
        <p:spPr>
          <a:xfrm>
            <a:off x="541609" y="1524708"/>
            <a:ext cx="10622577" cy="488523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0"/>
              </a:spcAft>
              <a:buNone/>
              <a:defRPr/>
            </a:pPr>
            <a:r>
              <a:rPr lang="en-US" sz="2400" dirty="0">
                <a:latin typeface="Segoe UI" panose="020B0502040204020203" pitchFamily="34" charset="0"/>
                <a:cs typeface="Segoe UI" panose="020B0502040204020203" pitchFamily="34" charset="0"/>
              </a:rPr>
              <a:t>Details from Operating Plan supporting Secretary-General’s Proposal:</a:t>
            </a:r>
          </a:p>
          <a:p>
            <a:pPr marL="0" indent="0">
              <a:lnSpc>
                <a:spcPct val="100000"/>
              </a:lnSpc>
              <a:spcBef>
                <a:spcPts val="1200"/>
              </a:spcBef>
              <a:spcAft>
                <a:spcPts val="0"/>
              </a:spcAft>
              <a:buNone/>
              <a:defRPr/>
            </a:pPr>
            <a:endParaRPr lang="en-US" sz="1700" dirty="0">
              <a:latin typeface="Segoe UI" panose="020B0502040204020203" pitchFamily="34" charset="0"/>
              <a:cs typeface="Segoe UI" panose="020B0502040204020203" pitchFamily="34" charset="0"/>
            </a:endParaRPr>
          </a:p>
          <a:p>
            <a:pPr marL="0" indent="0">
              <a:lnSpc>
                <a:spcPct val="100000"/>
              </a:lnSpc>
              <a:spcBef>
                <a:spcPts val="1200"/>
              </a:spcBef>
              <a:spcAft>
                <a:spcPts val="0"/>
              </a:spcAft>
              <a:buNone/>
              <a:defRPr/>
            </a:pPr>
            <a:r>
              <a:rPr lang="en-US" sz="1700" dirty="0">
                <a:latin typeface="Segoe UI" panose="020B0502040204020203" pitchFamily="34" charset="0"/>
                <a:cs typeface="Segoe UI" panose="020B0502040204020203" pitchFamily="34" charset="0"/>
              </a:rPr>
              <a:t> </a:t>
            </a:r>
          </a:p>
        </p:txBody>
      </p:sp>
      <p:pic>
        <p:nvPicPr>
          <p:cNvPr id="4" name="Picture 3">
            <a:extLst>
              <a:ext uri="{FF2B5EF4-FFF2-40B4-BE49-F238E27FC236}">
                <a16:creationId xmlns:a16="http://schemas.microsoft.com/office/drawing/2014/main" id="{18869BB3-1251-0A54-EC81-2F708DE817FF}"/>
              </a:ext>
            </a:extLst>
          </p:cNvPr>
          <p:cNvPicPr>
            <a:picLocks noChangeAspect="1"/>
          </p:cNvPicPr>
          <p:nvPr/>
        </p:nvPicPr>
        <p:blipFill>
          <a:blip r:embed="rId2"/>
          <a:stretch>
            <a:fillRect/>
          </a:stretch>
        </p:blipFill>
        <p:spPr>
          <a:xfrm>
            <a:off x="1584960" y="1962148"/>
            <a:ext cx="9022080" cy="4549643"/>
          </a:xfrm>
          <a:prstGeom prst="rect">
            <a:avLst/>
          </a:prstGeom>
        </p:spPr>
      </p:pic>
      <p:sp>
        <p:nvSpPr>
          <p:cNvPr id="5" name="Oval 4">
            <a:extLst>
              <a:ext uri="{FF2B5EF4-FFF2-40B4-BE49-F238E27FC236}">
                <a16:creationId xmlns:a16="http://schemas.microsoft.com/office/drawing/2014/main" id="{F77F44F7-ACA4-7ED6-E209-431844C479FC}"/>
              </a:ext>
            </a:extLst>
          </p:cNvPr>
          <p:cNvSpPr/>
          <p:nvPr/>
        </p:nvSpPr>
        <p:spPr>
          <a:xfrm>
            <a:off x="5946048" y="2224283"/>
            <a:ext cx="1292951" cy="896983"/>
          </a:xfrm>
          <a:prstGeom prst="ellipse">
            <a:avLst/>
          </a:prstGeom>
          <a:noFill/>
          <a:ln w="317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2E21A93-B489-78FE-45D9-3AF8B0FA7EF7}"/>
              </a:ext>
            </a:extLst>
          </p:cNvPr>
          <p:cNvSpPr/>
          <p:nvPr/>
        </p:nvSpPr>
        <p:spPr>
          <a:xfrm>
            <a:off x="6496051" y="3168536"/>
            <a:ext cx="4324350" cy="1174864"/>
          </a:xfrm>
          <a:prstGeom prst="ellipse">
            <a:avLst/>
          </a:prstGeom>
          <a:noFill/>
          <a:ln w="317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AC66D2A9-2A0A-FB93-A308-0C0480D35006}"/>
              </a:ext>
            </a:extLst>
          </p:cNvPr>
          <p:cNvSpPr>
            <a:spLocks noGrp="1"/>
          </p:cNvSpPr>
          <p:nvPr>
            <p:ph type="sldNum" sz="quarter" idx="4"/>
          </p:nvPr>
        </p:nvSpPr>
        <p:spPr/>
        <p:txBody>
          <a:bodyPr/>
          <a:lstStyle/>
          <a:p>
            <a:fld id="{9860EDB8-5305-433F-BE41-D7A86D811DB3}" type="slidenum">
              <a:rPr lang="en-US" smtClean="0"/>
              <a:pPr/>
              <a:t>30</a:t>
            </a:fld>
            <a:endParaRPr lang="en-US" dirty="0"/>
          </a:p>
        </p:txBody>
      </p:sp>
    </p:spTree>
    <p:extLst>
      <p:ext uri="{BB962C8B-B14F-4D97-AF65-F5344CB8AC3E}">
        <p14:creationId xmlns:p14="http://schemas.microsoft.com/office/powerpoint/2010/main" val="1125134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761694" cy="640080"/>
          </a:xfrm>
        </p:spPr>
        <p:txBody>
          <a:bodyPr>
            <a:noAutofit/>
          </a:bodyPr>
          <a:lstStyle/>
          <a:p>
            <a:r>
              <a:rPr lang="en-US" dirty="0">
                <a:latin typeface="Segoe UI" panose="020B0502040204020203" pitchFamily="34" charset="0"/>
                <a:cs typeface="Segoe UI" panose="020B0502040204020203" pitchFamily="34" charset="0"/>
              </a:rPr>
              <a:t>Zero Nominal Growth (ZNG) Scenario – Summary Components</a:t>
            </a:r>
          </a:p>
        </p:txBody>
      </p:sp>
      <p:pic>
        <p:nvPicPr>
          <p:cNvPr id="3" name="Picture 2">
            <a:extLst>
              <a:ext uri="{FF2B5EF4-FFF2-40B4-BE49-F238E27FC236}">
                <a16:creationId xmlns:a16="http://schemas.microsoft.com/office/drawing/2014/main" id="{77843DF7-C6DE-AAB0-11FD-23022B64FF22}"/>
              </a:ext>
            </a:extLst>
          </p:cNvPr>
          <p:cNvPicPr>
            <a:picLocks noChangeAspect="1"/>
          </p:cNvPicPr>
          <p:nvPr/>
        </p:nvPicPr>
        <p:blipFill>
          <a:blip r:embed="rId2"/>
          <a:stretch>
            <a:fillRect/>
          </a:stretch>
        </p:blipFill>
        <p:spPr>
          <a:xfrm>
            <a:off x="2783545" y="1361257"/>
            <a:ext cx="6624910" cy="5135589"/>
          </a:xfrm>
          <a:prstGeom prst="rect">
            <a:avLst/>
          </a:prstGeom>
        </p:spPr>
      </p:pic>
    </p:spTree>
    <p:extLst>
      <p:ext uri="{BB962C8B-B14F-4D97-AF65-F5344CB8AC3E}">
        <p14:creationId xmlns:p14="http://schemas.microsoft.com/office/powerpoint/2010/main" val="6321158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8570542" cy="640080"/>
          </a:xfrm>
        </p:spPr>
        <p:txBody>
          <a:bodyPr>
            <a:noAutofit/>
          </a:bodyPr>
          <a:lstStyle/>
          <a:p>
            <a:r>
              <a:rPr lang="en-US" dirty="0">
                <a:latin typeface="Segoe UI" panose="020B0502040204020203" pitchFamily="34" charset="0"/>
                <a:cs typeface="Segoe UI" panose="020B0502040204020203" pitchFamily="34" charset="0"/>
              </a:rPr>
              <a:t>Zero Nominal Growth (ZNG) Scenario</a:t>
            </a:r>
          </a:p>
        </p:txBody>
      </p:sp>
      <p:sp>
        <p:nvSpPr>
          <p:cNvPr id="38" name="Content Placeholder 17"/>
          <p:cNvSpPr txBox="1">
            <a:spLocks/>
          </p:cNvSpPr>
          <p:nvPr/>
        </p:nvSpPr>
        <p:spPr>
          <a:xfrm>
            <a:off x="541609" y="1524708"/>
            <a:ext cx="10622577" cy="488523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0"/>
              </a:spcAft>
              <a:buNone/>
              <a:defRPr/>
            </a:pPr>
            <a:r>
              <a:rPr lang="en-US" sz="2400" dirty="0">
                <a:latin typeface="Segoe UI" panose="020B0502040204020203" pitchFamily="34" charset="0"/>
                <a:cs typeface="Segoe UI" panose="020B0502040204020203" pitchFamily="34" charset="0"/>
              </a:rPr>
              <a:t>The resulting maximum expenditures by Appropriation Part under the ZNG Scenario is as follows:</a:t>
            </a:r>
          </a:p>
          <a:p>
            <a:pPr marL="0" indent="0">
              <a:lnSpc>
                <a:spcPct val="100000"/>
              </a:lnSpc>
              <a:spcBef>
                <a:spcPts val="1200"/>
              </a:spcBef>
              <a:spcAft>
                <a:spcPts val="0"/>
              </a:spcAft>
              <a:buNone/>
              <a:defRPr/>
            </a:pPr>
            <a:endParaRPr lang="en-US" sz="1700" dirty="0">
              <a:latin typeface="Segoe UI" panose="020B0502040204020203" pitchFamily="34" charset="0"/>
              <a:cs typeface="Segoe UI" panose="020B0502040204020203" pitchFamily="34" charset="0"/>
            </a:endParaRPr>
          </a:p>
          <a:p>
            <a:pPr marL="0" indent="0">
              <a:lnSpc>
                <a:spcPct val="100000"/>
              </a:lnSpc>
              <a:spcBef>
                <a:spcPts val="1200"/>
              </a:spcBef>
              <a:spcAft>
                <a:spcPts val="0"/>
              </a:spcAft>
              <a:buNone/>
              <a:defRPr/>
            </a:pPr>
            <a:r>
              <a:rPr lang="en-US" sz="1700" dirty="0">
                <a:latin typeface="Segoe UI" panose="020B0502040204020203" pitchFamily="34" charset="0"/>
                <a:cs typeface="Segoe UI" panose="020B0502040204020203" pitchFamily="34" charset="0"/>
              </a:rPr>
              <a:t> </a:t>
            </a:r>
          </a:p>
        </p:txBody>
      </p:sp>
      <p:pic>
        <p:nvPicPr>
          <p:cNvPr id="6" name="Picture 5">
            <a:extLst>
              <a:ext uri="{FF2B5EF4-FFF2-40B4-BE49-F238E27FC236}">
                <a16:creationId xmlns:a16="http://schemas.microsoft.com/office/drawing/2014/main" id="{39D7BFBF-F6FA-90B8-515F-F7607AB8CE8D}"/>
              </a:ext>
            </a:extLst>
          </p:cNvPr>
          <p:cNvPicPr>
            <a:picLocks noChangeAspect="1"/>
          </p:cNvPicPr>
          <p:nvPr/>
        </p:nvPicPr>
        <p:blipFill>
          <a:blip r:embed="rId2"/>
          <a:stretch>
            <a:fillRect/>
          </a:stretch>
        </p:blipFill>
        <p:spPr>
          <a:xfrm>
            <a:off x="1754879" y="2800891"/>
            <a:ext cx="8682243" cy="3090709"/>
          </a:xfrm>
          <a:prstGeom prst="rect">
            <a:avLst/>
          </a:prstGeom>
        </p:spPr>
      </p:pic>
      <p:sp>
        <p:nvSpPr>
          <p:cNvPr id="2" name="Slide Number Placeholder 1">
            <a:extLst>
              <a:ext uri="{FF2B5EF4-FFF2-40B4-BE49-F238E27FC236}">
                <a16:creationId xmlns:a16="http://schemas.microsoft.com/office/drawing/2014/main" id="{EA046040-A1EF-330E-68B8-B68C784BAEDB}"/>
              </a:ext>
            </a:extLst>
          </p:cNvPr>
          <p:cNvSpPr>
            <a:spLocks noGrp="1"/>
          </p:cNvSpPr>
          <p:nvPr>
            <p:ph type="sldNum" sz="quarter" idx="4"/>
          </p:nvPr>
        </p:nvSpPr>
        <p:spPr/>
        <p:txBody>
          <a:bodyPr/>
          <a:lstStyle/>
          <a:p>
            <a:fld id="{9860EDB8-5305-433F-BE41-D7A86D811DB3}" type="slidenum">
              <a:rPr lang="en-US" smtClean="0"/>
              <a:pPr/>
              <a:t>32</a:t>
            </a:fld>
            <a:endParaRPr lang="en-US" dirty="0"/>
          </a:p>
        </p:txBody>
      </p:sp>
    </p:spTree>
    <p:extLst>
      <p:ext uri="{BB962C8B-B14F-4D97-AF65-F5344CB8AC3E}">
        <p14:creationId xmlns:p14="http://schemas.microsoft.com/office/powerpoint/2010/main" val="10839405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8570542" cy="640080"/>
          </a:xfrm>
        </p:spPr>
        <p:txBody>
          <a:bodyPr>
            <a:noAutofit/>
          </a:bodyPr>
          <a:lstStyle/>
          <a:p>
            <a:r>
              <a:rPr lang="en-US" dirty="0">
                <a:latin typeface="Segoe UI" panose="020B0502040204020203" pitchFamily="34" charset="0"/>
                <a:cs typeface="Segoe UI" panose="020B0502040204020203" pitchFamily="34" charset="0"/>
              </a:rPr>
              <a:t>Comparison of Elements within the Scenarios</a:t>
            </a:r>
          </a:p>
        </p:txBody>
      </p:sp>
      <p:graphicFrame>
        <p:nvGraphicFramePr>
          <p:cNvPr id="2" name="Table 2">
            <a:extLst>
              <a:ext uri="{FF2B5EF4-FFF2-40B4-BE49-F238E27FC236}">
                <a16:creationId xmlns:a16="http://schemas.microsoft.com/office/drawing/2014/main" id="{84DEE3B4-B079-355C-A205-9D7566E453EB}"/>
              </a:ext>
            </a:extLst>
          </p:cNvPr>
          <p:cNvGraphicFramePr>
            <a:graphicFrameLocks noGrp="1"/>
          </p:cNvGraphicFramePr>
          <p:nvPr>
            <p:extLst>
              <p:ext uri="{D42A27DB-BD31-4B8C-83A1-F6EECF244321}">
                <p14:modId xmlns:p14="http://schemas.microsoft.com/office/powerpoint/2010/main" val="1818030509"/>
              </p:ext>
            </p:extLst>
          </p:nvPr>
        </p:nvGraphicFramePr>
        <p:xfrm>
          <a:off x="740230" y="1861089"/>
          <a:ext cx="10450283" cy="4150360"/>
        </p:xfrm>
        <a:graphic>
          <a:graphicData uri="http://schemas.openxmlformats.org/drawingml/2006/table">
            <a:tbl>
              <a:tblPr firstRow="1" bandRow="1">
                <a:tableStyleId>{21E4AEA4-8DFA-4A89-87EB-49C32662AFE0}</a:tableStyleId>
              </a:tblPr>
              <a:tblGrid>
                <a:gridCol w="4868090">
                  <a:extLst>
                    <a:ext uri="{9D8B030D-6E8A-4147-A177-3AD203B41FA5}">
                      <a16:colId xmlns:a16="http://schemas.microsoft.com/office/drawing/2014/main" val="2374267272"/>
                    </a:ext>
                  </a:extLst>
                </a:gridCol>
                <a:gridCol w="1860731">
                  <a:extLst>
                    <a:ext uri="{9D8B030D-6E8A-4147-A177-3AD203B41FA5}">
                      <a16:colId xmlns:a16="http://schemas.microsoft.com/office/drawing/2014/main" val="2683068051"/>
                    </a:ext>
                  </a:extLst>
                </a:gridCol>
                <a:gridCol w="1860731">
                  <a:extLst>
                    <a:ext uri="{9D8B030D-6E8A-4147-A177-3AD203B41FA5}">
                      <a16:colId xmlns:a16="http://schemas.microsoft.com/office/drawing/2014/main" val="1975007611"/>
                    </a:ext>
                  </a:extLst>
                </a:gridCol>
                <a:gridCol w="1860731">
                  <a:extLst>
                    <a:ext uri="{9D8B030D-6E8A-4147-A177-3AD203B41FA5}">
                      <a16:colId xmlns:a16="http://schemas.microsoft.com/office/drawing/2014/main" val="60049923"/>
                    </a:ext>
                  </a:extLst>
                </a:gridCol>
              </a:tblGrid>
              <a:tr h="370840">
                <a:tc>
                  <a:txBody>
                    <a:bodyPr/>
                    <a:lstStyle/>
                    <a:p>
                      <a:pPr algn="ctr"/>
                      <a:r>
                        <a:rPr lang="en-US" dirty="0">
                          <a:solidFill>
                            <a:schemeClr val="tx1"/>
                          </a:solidFill>
                        </a:rPr>
                        <a:t>Element</a:t>
                      </a:r>
                    </a:p>
                  </a:txBody>
                  <a:tcPr anchor="ctr"/>
                </a:tc>
                <a:tc>
                  <a:txBody>
                    <a:bodyPr/>
                    <a:lstStyle/>
                    <a:p>
                      <a:pPr algn="ctr"/>
                      <a:r>
                        <a:rPr lang="en-US" dirty="0">
                          <a:solidFill>
                            <a:schemeClr val="tx1"/>
                          </a:solidFill>
                        </a:rPr>
                        <a:t>Secretary-General’s Proposal</a:t>
                      </a:r>
                    </a:p>
                  </a:txBody>
                  <a:tcPr anchor="ctr"/>
                </a:tc>
                <a:tc>
                  <a:txBody>
                    <a:bodyPr/>
                    <a:lstStyle/>
                    <a:p>
                      <a:pPr algn="ctr"/>
                      <a:r>
                        <a:rPr lang="en-US" dirty="0">
                          <a:solidFill>
                            <a:schemeClr val="tx1"/>
                          </a:solidFill>
                        </a:rPr>
                        <a:t>ZNG Scenario</a:t>
                      </a:r>
                    </a:p>
                  </a:txBody>
                  <a:tcPr anchor="ctr"/>
                </a:tc>
                <a:tc>
                  <a:txBody>
                    <a:bodyPr/>
                    <a:lstStyle/>
                    <a:p>
                      <a:pPr algn="ctr"/>
                      <a:r>
                        <a:rPr lang="en-US" dirty="0">
                          <a:solidFill>
                            <a:schemeClr val="tx1"/>
                          </a:solidFill>
                        </a:rPr>
                        <a:t>Variance</a:t>
                      </a:r>
                    </a:p>
                  </a:txBody>
                  <a:tcPr anchor="ctr"/>
                </a:tc>
                <a:extLst>
                  <a:ext uri="{0D108BD9-81ED-4DB2-BD59-A6C34878D82A}">
                    <a16:rowId xmlns:a16="http://schemas.microsoft.com/office/drawing/2014/main" val="2814077458"/>
                  </a:ext>
                </a:extLst>
              </a:tr>
              <a:tr h="370840">
                <a:tc>
                  <a:txBody>
                    <a:bodyPr/>
                    <a:lstStyle/>
                    <a:p>
                      <a:r>
                        <a:rPr lang="en-US" b="1" dirty="0"/>
                        <a:t>Maximum Expenditure at ZNG 2024-2027</a:t>
                      </a:r>
                    </a:p>
                  </a:txBody>
                  <a:tcPr/>
                </a:tc>
                <a:tc>
                  <a:txBody>
                    <a:bodyPr/>
                    <a:lstStyle/>
                    <a:p>
                      <a:pPr algn="r" fontAlgn="b"/>
                      <a:r>
                        <a:rPr lang="en-US" sz="1800" b="1" kern="1200" dirty="0">
                          <a:solidFill>
                            <a:schemeClr val="dk1"/>
                          </a:solidFill>
                          <a:latin typeface="+mn-lt"/>
                          <a:ea typeface="+mn-ea"/>
                          <a:cs typeface="+mn-cs"/>
                        </a:rPr>
                        <a:t>       271,544.4 </a:t>
                      </a:r>
                    </a:p>
                  </a:txBody>
                  <a:tcPr marL="9525" marR="9525" marT="9525" marB="0" anchor="b"/>
                </a:tc>
                <a:tc>
                  <a:txBody>
                    <a:bodyPr/>
                    <a:lstStyle/>
                    <a:p>
                      <a:pPr algn="r" fontAlgn="b"/>
                      <a:r>
                        <a:rPr lang="en-US" sz="1800" b="1" kern="1200">
                          <a:solidFill>
                            <a:schemeClr val="dk1"/>
                          </a:solidFill>
                          <a:latin typeface="+mn-lt"/>
                          <a:ea typeface="+mn-ea"/>
                          <a:cs typeface="+mn-cs"/>
                        </a:rPr>
                        <a:t>    271,544.4 </a:t>
                      </a:r>
                    </a:p>
                  </a:txBody>
                  <a:tcPr marL="9525" marR="9525" marT="9525" marB="0" anchor="b"/>
                </a:tc>
                <a:tc>
                  <a:txBody>
                    <a:bodyPr/>
                    <a:lstStyle/>
                    <a:p>
                      <a:pPr algn="r" fontAlgn="b"/>
                      <a:r>
                        <a:rPr lang="en-US" sz="1800" b="1" kern="1200" dirty="0">
                          <a:solidFill>
                            <a:schemeClr val="dk1"/>
                          </a:solidFill>
                          <a:latin typeface="+mn-lt"/>
                          <a:ea typeface="+mn-ea"/>
                          <a:cs typeface="+mn-cs"/>
                        </a:rPr>
                        <a:t>                  -   </a:t>
                      </a:r>
                    </a:p>
                  </a:txBody>
                  <a:tcPr marL="9525" marR="9525" marT="9525" marB="0" anchor="b"/>
                </a:tc>
                <a:extLst>
                  <a:ext uri="{0D108BD9-81ED-4DB2-BD59-A6C34878D82A}">
                    <a16:rowId xmlns:a16="http://schemas.microsoft.com/office/drawing/2014/main" val="746990693"/>
                  </a:ext>
                </a:extLst>
              </a:tr>
              <a:tr h="370840">
                <a:tc>
                  <a:txBody>
                    <a:bodyPr/>
                    <a:lstStyle/>
                    <a:p>
                      <a:r>
                        <a:rPr lang="en-US" dirty="0"/>
                        <a:t>Major Key Deliverables</a:t>
                      </a:r>
                    </a:p>
                  </a:txBody>
                  <a:tcPr/>
                </a:tc>
                <a:tc>
                  <a:txBody>
                    <a:bodyPr/>
                    <a:lstStyle/>
                    <a:p>
                      <a:pPr algn="r" fontAlgn="b"/>
                      <a:r>
                        <a:rPr lang="en-US" sz="1800" b="0" kern="1200" dirty="0">
                          <a:solidFill>
                            <a:schemeClr val="dk1"/>
                          </a:solidFill>
                          <a:latin typeface="+mn-lt"/>
                          <a:ea typeface="+mn-ea"/>
                          <a:cs typeface="+mn-cs"/>
                        </a:rPr>
                        <a:t>         13,687.6 </a:t>
                      </a:r>
                    </a:p>
                  </a:txBody>
                  <a:tcPr marL="9525" marR="9525" marT="9525" marB="0" anchor="b"/>
                </a:tc>
                <a:tc>
                  <a:txBody>
                    <a:bodyPr/>
                    <a:lstStyle/>
                    <a:p>
                      <a:pPr algn="r" fontAlgn="b"/>
                      <a:r>
                        <a:rPr lang="en-US" sz="1800" b="0" kern="1200" dirty="0">
                          <a:solidFill>
                            <a:schemeClr val="dk1"/>
                          </a:solidFill>
                          <a:latin typeface="+mn-lt"/>
                          <a:ea typeface="+mn-ea"/>
                          <a:cs typeface="+mn-cs"/>
                        </a:rPr>
                        <a:t>        2,287.6 </a:t>
                      </a:r>
                    </a:p>
                  </a:txBody>
                  <a:tcPr marL="9525" marR="9525" marT="9525" marB="0" anchor="b"/>
                </a:tc>
                <a:tc>
                  <a:txBody>
                    <a:bodyPr/>
                    <a:lstStyle/>
                    <a:p>
                      <a:pPr algn="r" fontAlgn="b"/>
                      <a:r>
                        <a:rPr lang="en-US" sz="1800" b="0" kern="1200" dirty="0">
                          <a:solidFill>
                            <a:schemeClr val="dk1"/>
                          </a:solidFill>
                          <a:latin typeface="+mn-lt"/>
                          <a:ea typeface="+mn-ea"/>
                          <a:cs typeface="+mn-cs"/>
                        </a:rPr>
                        <a:t>    (11,400.0) </a:t>
                      </a:r>
                    </a:p>
                  </a:txBody>
                  <a:tcPr marL="9525" marR="9525" marT="9525" marB="0" anchor="b"/>
                </a:tc>
                <a:extLst>
                  <a:ext uri="{0D108BD9-81ED-4DB2-BD59-A6C34878D82A}">
                    <a16:rowId xmlns:a16="http://schemas.microsoft.com/office/drawing/2014/main" val="2627449087"/>
                  </a:ext>
                </a:extLst>
              </a:tr>
              <a:tr h="370840">
                <a:tc>
                  <a:txBody>
                    <a:bodyPr/>
                    <a:lstStyle/>
                    <a:p>
                      <a:r>
                        <a:rPr lang="en-US" dirty="0"/>
                        <a:t>Net Additional Programmatic need after prioritization</a:t>
                      </a:r>
                    </a:p>
                  </a:txBody>
                  <a:tcPr/>
                </a:tc>
                <a:tc>
                  <a:txBody>
                    <a:bodyPr/>
                    <a:lstStyle/>
                    <a:p>
                      <a:pPr algn="r" fontAlgn="b"/>
                      <a:r>
                        <a:rPr lang="en-US" sz="1800" b="0" kern="1200" dirty="0">
                          <a:solidFill>
                            <a:schemeClr val="dk1"/>
                          </a:solidFill>
                          <a:latin typeface="+mn-lt"/>
                          <a:ea typeface="+mn-ea"/>
                          <a:cs typeface="+mn-cs"/>
                        </a:rPr>
                        <a:t>               619.3 </a:t>
                      </a:r>
                    </a:p>
                  </a:txBody>
                  <a:tcPr marL="9525" marR="9525" marT="9525" marB="0" anchor="b"/>
                </a:tc>
                <a:tc>
                  <a:txBody>
                    <a:bodyPr/>
                    <a:lstStyle/>
                    <a:p>
                      <a:pPr algn="r" fontAlgn="b"/>
                      <a:r>
                        <a:rPr lang="en-US" sz="1800" b="0" kern="1200" dirty="0">
                          <a:solidFill>
                            <a:schemeClr val="dk1"/>
                          </a:solidFill>
                          <a:latin typeface="+mn-lt"/>
                          <a:ea typeface="+mn-ea"/>
                          <a:cs typeface="+mn-cs"/>
                        </a:rPr>
                        <a:t>       (2,885.8) </a:t>
                      </a:r>
                    </a:p>
                  </a:txBody>
                  <a:tcPr marL="9525" marR="9525" marT="9525" marB="0" anchor="b"/>
                </a:tc>
                <a:tc>
                  <a:txBody>
                    <a:bodyPr/>
                    <a:lstStyle/>
                    <a:p>
                      <a:pPr algn="r" fontAlgn="b"/>
                      <a:r>
                        <a:rPr lang="en-US" sz="1800" b="0" kern="1200" dirty="0">
                          <a:solidFill>
                            <a:schemeClr val="dk1"/>
                          </a:solidFill>
                          <a:latin typeface="+mn-lt"/>
                          <a:ea typeface="+mn-ea"/>
                          <a:cs typeface="+mn-cs"/>
                        </a:rPr>
                        <a:t>      (3,505.1) </a:t>
                      </a:r>
                    </a:p>
                  </a:txBody>
                  <a:tcPr marL="9525" marR="9525" marT="9525" marB="0" anchor="b"/>
                </a:tc>
                <a:extLst>
                  <a:ext uri="{0D108BD9-81ED-4DB2-BD59-A6C34878D82A}">
                    <a16:rowId xmlns:a16="http://schemas.microsoft.com/office/drawing/2014/main" val="3761810846"/>
                  </a:ext>
                </a:extLst>
              </a:tr>
              <a:tr h="370840">
                <a:tc>
                  <a:txBody>
                    <a:bodyPr/>
                    <a:lstStyle/>
                    <a:p>
                      <a:r>
                        <a:rPr lang="en-US" dirty="0"/>
                        <a:t>Key Enabling Activities</a:t>
                      </a:r>
                    </a:p>
                  </a:txBody>
                  <a:tcPr/>
                </a:tc>
                <a:tc>
                  <a:txBody>
                    <a:bodyPr/>
                    <a:lstStyle/>
                    <a:p>
                      <a:pPr algn="r" fontAlgn="b"/>
                      <a:r>
                        <a:rPr lang="en-US" sz="1800" b="0" kern="1200" dirty="0">
                          <a:solidFill>
                            <a:schemeClr val="dk1"/>
                          </a:solidFill>
                          <a:latin typeface="+mn-lt"/>
                          <a:ea typeface="+mn-ea"/>
                          <a:cs typeface="+mn-cs"/>
                        </a:rPr>
                        <a:t>           3,580.0 </a:t>
                      </a:r>
                    </a:p>
                  </a:txBody>
                  <a:tcPr marL="9525" marR="9525" marT="9525" marB="0" anchor="b"/>
                </a:tc>
                <a:tc>
                  <a:txBody>
                    <a:bodyPr/>
                    <a:lstStyle/>
                    <a:p>
                      <a:pPr algn="r" fontAlgn="b"/>
                      <a:r>
                        <a:rPr lang="en-US" sz="1800" b="0" kern="1200" dirty="0">
                          <a:solidFill>
                            <a:schemeClr val="dk1"/>
                          </a:solidFill>
                          <a:latin typeface="+mn-lt"/>
                          <a:ea typeface="+mn-ea"/>
                          <a:cs typeface="+mn-cs"/>
                        </a:rPr>
                        <a:t>                   -   </a:t>
                      </a:r>
                    </a:p>
                  </a:txBody>
                  <a:tcPr marL="9525" marR="9525" marT="9525" marB="0" anchor="b"/>
                </a:tc>
                <a:tc>
                  <a:txBody>
                    <a:bodyPr/>
                    <a:lstStyle/>
                    <a:p>
                      <a:pPr algn="r" fontAlgn="b"/>
                      <a:r>
                        <a:rPr lang="en-US" sz="1800" b="0" kern="1200" dirty="0">
                          <a:solidFill>
                            <a:schemeClr val="dk1"/>
                          </a:solidFill>
                          <a:latin typeface="+mn-lt"/>
                          <a:ea typeface="+mn-ea"/>
                          <a:cs typeface="+mn-cs"/>
                        </a:rPr>
                        <a:t>      (3,580.0) </a:t>
                      </a:r>
                    </a:p>
                  </a:txBody>
                  <a:tcPr marL="9525" marR="9525" marT="9525" marB="0" anchor="b"/>
                </a:tc>
                <a:extLst>
                  <a:ext uri="{0D108BD9-81ED-4DB2-BD59-A6C34878D82A}">
                    <a16:rowId xmlns:a16="http://schemas.microsoft.com/office/drawing/2014/main" val="1186779454"/>
                  </a:ext>
                </a:extLst>
              </a:tr>
              <a:tr h="370840">
                <a:tc>
                  <a:txBody>
                    <a:bodyPr/>
                    <a:lstStyle/>
                    <a:p>
                      <a:r>
                        <a:rPr lang="en-US" dirty="0"/>
                        <a:t>Inflation</a:t>
                      </a:r>
                    </a:p>
                  </a:txBody>
                  <a:tcPr/>
                </a:tc>
                <a:tc>
                  <a:txBody>
                    <a:bodyPr/>
                    <a:lstStyle/>
                    <a:p>
                      <a:pPr algn="r" fontAlgn="b"/>
                      <a:r>
                        <a:rPr lang="en-US" sz="1800" b="0" kern="1200" dirty="0">
                          <a:solidFill>
                            <a:schemeClr val="dk1"/>
                          </a:solidFill>
                          <a:latin typeface="+mn-lt"/>
                          <a:ea typeface="+mn-ea"/>
                          <a:cs typeface="+mn-cs"/>
                        </a:rPr>
                        <a:t>           6,765.1 </a:t>
                      </a:r>
                    </a:p>
                  </a:txBody>
                  <a:tcPr marL="9525" marR="9525" marT="9525" marB="0" anchor="b"/>
                </a:tc>
                <a:tc>
                  <a:txBody>
                    <a:bodyPr/>
                    <a:lstStyle/>
                    <a:p>
                      <a:pPr algn="r" fontAlgn="b"/>
                      <a:r>
                        <a:rPr lang="en-US" sz="1800" b="0" kern="1200" dirty="0">
                          <a:solidFill>
                            <a:schemeClr val="dk1"/>
                          </a:solidFill>
                          <a:latin typeface="+mn-lt"/>
                          <a:ea typeface="+mn-ea"/>
                          <a:cs typeface="+mn-cs"/>
                        </a:rPr>
                        <a:t>        6,398.2 </a:t>
                      </a:r>
                    </a:p>
                  </a:txBody>
                  <a:tcPr marL="9525" marR="9525" marT="9525" marB="0" anchor="b"/>
                </a:tc>
                <a:tc>
                  <a:txBody>
                    <a:bodyPr/>
                    <a:lstStyle/>
                    <a:p>
                      <a:pPr algn="r" fontAlgn="b"/>
                      <a:r>
                        <a:rPr lang="en-US" sz="1800" b="0" kern="1200" dirty="0">
                          <a:solidFill>
                            <a:schemeClr val="dk1"/>
                          </a:solidFill>
                          <a:latin typeface="+mn-lt"/>
                          <a:ea typeface="+mn-ea"/>
                          <a:cs typeface="+mn-cs"/>
                        </a:rPr>
                        <a:t>          (366.9) </a:t>
                      </a:r>
                    </a:p>
                  </a:txBody>
                  <a:tcPr marL="9525" marR="9525" marT="9525" marB="0" anchor="b"/>
                </a:tc>
                <a:extLst>
                  <a:ext uri="{0D108BD9-81ED-4DB2-BD59-A6C34878D82A}">
                    <a16:rowId xmlns:a16="http://schemas.microsoft.com/office/drawing/2014/main" val="2481478893"/>
                  </a:ext>
                </a:extLst>
              </a:tr>
              <a:tr h="370840">
                <a:tc>
                  <a:txBody>
                    <a:bodyPr/>
                    <a:lstStyle/>
                    <a:p>
                      <a:r>
                        <a:rPr lang="en-US" dirty="0"/>
                        <a:t>Rationalization of Indirect Costs</a:t>
                      </a:r>
                    </a:p>
                  </a:txBody>
                  <a:tcPr/>
                </a:tc>
                <a:tc>
                  <a:txBody>
                    <a:bodyPr/>
                    <a:lstStyle/>
                    <a:p>
                      <a:pPr algn="r" fontAlgn="b"/>
                      <a:r>
                        <a:rPr lang="en-US" sz="1800" b="0" kern="1200" dirty="0">
                          <a:solidFill>
                            <a:schemeClr val="dk1"/>
                          </a:solidFill>
                          <a:latin typeface="+mn-lt"/>
                          <a:ea typeface="+mn-ea"/>
                          <a:cs typeface="+mn-cs"/>
                        </a:rPr>
                        <a:t>       (3,800.0) </a:t>
                      </a:r>
                    </a:p>
                  </a:txBody>
                  <a:tcPr marL="9525" marR="9525" marT="9525" marB="0" anchor="b"/>
                </a:tc>
                <a:tc>
                  <a:txBody>
                    <a:bodyPr/>
                    <a:lstStyle/>
                    <a:p>
                      <a:pPr algn="r" fontAlgn="b"/>
                      <a:r>
                        <a:rPr lang="en-US" sz="1800" b="0" kern="1200" dirty="0">
                          <a:solidFill>
                            <a:schemeClr val="dk1"/>
                          </a:solidFill>
                          <a:latin typeface="+mn-lt"/>
                          <a:ea typeface="+mn-ea"/>
                          <a:cs typeface="+mn-cs"/>
                        </a:rPr>
                        <a:t>       (3,800.0) </a:t>
                      </a:r>
                    </a:p>
                  </a:txBody>
                  <a:tcPr marL="9525" marR="9525" marT="9525" marB="0" anchor="b"/>
                </a:tc>
                <a:tc>
                  <a:txBody>
                    <a:bodyPr/>
                    <a:lstStyle/>
                    <a:p>
                      <a:pPr algn="r"/>
                      <a:r>
                        <a:rPr lang="en-US" sz="1800" b="0" kern="1200" dirty="0">
                          <a:solidFill>
                            <a:schemeClr val="dk1"/>
                          </a:solidFill>
                          <a:latin typeface="+mn-lt"/>
                          <a:ea typeface="+mn-ea"/>
                          <a:cs typeface="+mn-cs"/>
                        </a:rPr>
                        <a:t>-</a:t>
                      </a:r>
                    </a:p>
                  </a:txBody>
                  <a:tcPr/>
                </a:tc>
                <a:extLst>
                  <a:ext uri="{0D108BD9-81ED-4DB2-BD59-A6C34878D82A}">
                    <a16:rowId xmlns:a16="http://schemas.microsoft.com/office/drawing/2014/main" val="3472445296"/>
                  </a:ext>
                </a:extLst>
              </a:tr>
              <a:tr h="370840">
                <a:tc>
                  <a:txBody>
                    <a:bodyPr/>
                    <a:lstStyle/>
                    <a:p>
                      <a:r>
                        <a:rPr lang="en-US" dirty="0"/>
                        <a:t>Additional Administrative Efficiencies</a:t>
                      </a:r>
                    </a:p>
                  </a:txBody>
                  <a:tcPr/>
                </a:tc>
                <a:tc>
                  <a:txBody>
                    <a:bodyPr/>
                    <a:lstStyle/>
                    <a:p>
                      <a:pPr algn="r" fontAlgn="b"/>
                      <a:r>
                        <a:rPr lang="en-US" sz="1800" b="0" kern="1200" dirty="0">
                          <a:solidFill>
                            <a:schemeClr val="dk1"/>
                          </a:solidFill>
                          <a:latin typeface="+mn-lt"/>
                          <a:ea typeface="+mn-ea"/>
                          <a:cs typeface="+mn-cs"/>
                        </a:rPr>
                        <a:t>       (2,000.0) </a:t>
                      </a:r>
                    </a:p>
                  </a:txBody>
                  <a:tcPr marL="9525" marR="9525" marT="9525" marB="0" anchor="b"/>
                </a:tc>
                <a:tc>
                  <a:txBody>
                    <a:bodyPr/>
                    <a:lstStyle/>
                    <a:p>
                      <a:pPr algn="r" fontAlgn="b"/>
                      <a:r>
                        <a:rPr lang="en-US" sz="1800" b="0" kern="1200" dirty="0">
                          <a:solidFill>
                            <a:schemeClr val="dk1"/>
                          </a:solidFill>
                          <a:latin typeface="+mn-lt"/>
                          <a:ea typeface="+mn-ea"/>
                          <a:cs typeface="+mn-cs"/>
                        </a:rPr>
                        <a:t>       (2,000.0) </a:t>
                      </a:r>
                    </a:p>
                  </a:txBody>
                  <a:tcPr marL="9525" marR="9525" marT="9525" marB="0" anchor="b"/>
                </a:tc>
                <a:tc>
                  <a:txBody>
                    <a:bodyPr/>
                    <a:lstStyle/>
                    <a:p>
                      <a:pPr algn="r"/>
                      <a:r>
                        <a:rPr lang="en-US" sz="1800" b="0" kern="1200" dirty="0">
                          <a:solidFill>
                            <a:schemeClr val="dk1"/>
                          </a:solidFill>
                          <a:latin typeface="+mn-lt"/>
                          <a:ea typeface="+mn-ea"/>
                          <a:cs typeface="+mn-cs"/>
                        </a:rPr>
                        <a:t>-</a:t>
                      </a:r>
                    </a:p>
                  </a:txBody>
                  <a:tcPr/>
                </a:tc>
                <a:extLst>
                  <a:ext uri="{0D108BD9-81ED-4DB2-BD59-A6C34878D82A}">
                    <a16:rowId xmlns:a16="http://schemas.microsoft.com/office/drawing/2014/main" val="3831135665"/>
                  </a:ext>
                </a:extLst>
              </a:tr>
              <a:tr h="370840">
                <a:tc>
                  <a:txBody>
                    <a:bodyPr/>
                    <a:lstStyle/>
                    <a:p>
                      <a:pPr lvl="0"/>
                      <a:r>
                        <a:rPr lang="en-US" b="1" dirty="0"/>
                        <a:t>Maximum Expenditure Scenario 2024-2027</a:t>
                      </a:r>
                    </a:p>
                  </a:txBody>
                  <a:tcPr/>
                </a:tc>
                <a:tc>
                  <a:txBody>
                    <a:bodyPr/>
                    <a:lstStyle/>
                    <a:p>
                      <a:pPr algn="r" fontAlgn="b"/>
                      <a:r>
                        <a:rPr lang="en-US" sz="1800" b="1" kern="1200" dirty="0">
                          <a:solidFill>
                            <a:schemeClr val="dk1"/>
                          </a:solidFill>
                          <a:latin typeface="+mn-lt"/>
                          <a:ea typeface="+mn-ea"/>
                          <a:cs typeface="+mn-cs"/>
                        </a:rPr>
                        <a:t>       290,396.4 </a:t>
                      </a:r>
                    </a:p>
                  </a:txBody>
                  <a:tcPr marL="9525" marR="9525" marT="9525" marB="0" anchor="b"/>
                </a:tc>
                <a:tc>
                  <a:txBody>
                    <a:bodyPr/>
                    <a:lstStyle/>
                    <a:p>
                      <a:pPr algn="r" fontAlgn="b"/>
                      <a:r>
                        <a:rPr lang="en-US" sz="1800" b="1" kern="1200" dirty="0">
                          <a:solidFill>
                            <a:schemeClr val="dk1"/>
                          </a:solidFill>
                          <a:latin typeface="+mn-lt"/>
                          <a:ea typeface="+mn-ea"/>
                          <a:cs typeface="+mn-cs"/>
                        </a:rPr>
                        <a:t>    271,544.4 </a:t>
                      </a:r>
                    </a:p>
                  </a:txBody>
                  <a:tcPr marL="9525" marR="9525" marT="9525" marB="0" anchor="b"/>
                </a:tc>
                <a:tc>
                  <a:txBody>
                    <a:bodyPr/>
                    <a:lstStyle/>
                    <a:p>
                      <a:pPr algn="r" fontAlgn="b"/>
                      <a:r>
                        <a:rPr lang="en-US" sz="1800" b="1" kern="1200" dirty="0">
                          <a:solidFill>
                            <a:schemeClr val="dk1"/>
                          </a:solidFill>
                          <a:latin typeface="+mn-lt"/>
                          <a:ea typeface="+mn-ea"/>
                          <a:cs typeface="+mn-cs"/>
                        </a:rPr>
                        <a:t>    (18,852.0) </a:t>
                      </a:r>
                    </a:p>
                  </a:txBody>
                  <a:tcPr marL="9525" marR="9525" marT="9525" marB="0" anchor="b"/>
                </a:tc>
                <a:extLst>
                  <a:ext uri="{0D108BD9-81ED-4DB2-BD59-A6C34878D82A}">
                    <a16:rowId xmlns:a16="http://schemas.microsoft.com/office/drawing/2014/main" val="108314952"/>
                  </a:ext>
                </a:extLst>
              </a:tr>
            </a:tbl>
          </a:graphicData>
        </a:graphic>
      </p:graphicFrame>
      <p:sp>
        <p:nvSpPr>
          <p:cNvPr id="3" name="Slide Number Placeholder 2">
            <a:extLst>
              <a:ext uri="{FF2B5EF4-FFF2-40B4-BE49-F238E27FC236}">
                <a16:creationId xmlns:a16="http://schemas.microsoft.com/office/drawing/2014/main" id="{B34E23F4-FCB5-ACE0-9D9E-0AE30DF17CF3}"/>
              </a:ext>
            </a:extLst>
          </p:cNvPr>
          <p:cNvSpPr>
            <a:spLocks noGrp="1"/>
          </p:cNvSpPr>
          <p:nvPr>
            <p:ph type="sldNum" sz="quarter" idx="4"/>
          </p:nvPr>
        </p:nvSpPr>
        <p:spPr/>
        <p:txBody>
          <a:bodyPr/>
          <a:lstStyle/>
          <a:p>
            <a:fld id="{9860EDB8-5305-433F-BE41-D7A86D811DB3}" type="slidenum">
              <a:rPr lang="en-US" smtClean="0"/>
              <a:pPr/>
              <a:t>33</a:t>
            </a:fld>
            <a:endParaRPr lang="en-US" dirty="0"/>
          </a:p>
        </p:txBody>
      </p:sp>
    </p:spTree>
    <p:extLst>
      <p:ext uri="{BB962C8B-B14F-4D97-AF65-F5344CB8AC3E}">
        <p14:creationId xmlns:p14="http://schemas.microsoft.com/office/powerpoint/2010/main" val="2484078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8570542" cy="640080"/>
          </a:xfrm>
        </p:spPr>
        <p:txBody>
          <a:bodyPr>
            <a:noAutofit/>
          </a:bodyPr>
          <a:lstStyle/>
          <a:p>
            <a:r>
              <a:rPr lang="en-US" dirty="0">
                <a:latin typeface="Segoe UI" panose="020B0502040204020203" pitchFamily="34" charset="0"/>
                <a:cs typeface="Segoe UI" panose="020B0502040204020203" pitchFamily="34" charset="0"/>
              </a:rPr>
              <a:t>Apportioned Cost within the Scenarios</a:t>
            </a:r>
          </a:p>
        </p:txBody>
      </p:sp>
      <p:graphicFrame>
        <p:nvGraphicFramePr>
          <p:cNvPr id="2" name="Table 2">
            <a:extLst>
              <a:ext uri="{FF2B5EF4-FFF2-40B4-BE49-F238E27FC236}">
                <a16:creationId xmlns:a16="http://schemas.microsoft.com/office/drawing/2014/main" id="{84DEE3B4-B079-355C-A205-9D7566E453EB}"/>
              </a:ext>
            </a:extLst>
          </p:cNvPr>
          <p:cNvGraphicFramePr>
            <a:graphicFrameLocks noGrp="1"/>
          </p:cNvGraphicFramePr>
          <p:nvPr>
            <p:extLst>
              <p:ext uri="{D42A27DB-BD31-4B8C-83A1-F6EECF244321}">
                <p14:modId xmlns:p14="http://schemas.microsoft.com/office/powerpoint/2010/main" val="3315641296"/>
              </p:ext>
            </p:extLst>
          </p:nvPr>
        </p:nvGraphicFramePr>
        <p:xfrm>
          <a:off x="740230" y="1861089"/>
          <a:ext cx="10450283" cy="3510280"/>
        </p:xfrm>
        <a:graphic>
          <a:graphicData uri="http://schemas.openxmlformats.org/drawingml/2006/table">
            <a:tbl>
              <a:tblPr firstRow="1" bandRow="1">
                <a:tableStyleId>{21E4AEA4-8DFA-4A89-87EB-49C32662AFE0}</a:tableStyleId>
              </a:tblPr>
              <a:tblGrid>
                <a:gridCol w="4868090">
                  <a:extLst>
                    <a:ext uri="{9D8B030D-6E8A-4147-A177-3AD203B41FA5}">
                      <a16:colId xmlns:a16="http://schemas.microsoft.com/office/drawing/2014/main" val="2374267272"/>
                    </a:ext>
                  </a:extLst>
                </a:gridCol>
                <a:gridCol w="1860731">
                  <a:extLst>
                    <a:ext uri="{9D8B030D-6E8A-4147-A177-3AD203B41FA5}">
                      <a16:colId xmlns:a16="http://schemas.microsoft.com/office/drawing/2014/main" val="2683068051"/>
                    </a:ext>
                  </a:extLst>
                </a:gridCol>
                <a:gridCol w="1860731">
                  <a:extLst>
                    <a:ext uri="{9D8B030D-6E8A-4147-A177-3AD203B41FA5}">
                      <a16:colId xmlns:a16="http://schemas.microsoft.com/office/drawing/2014/main" val="1975007611"/>
                    </a:ext>
                  </a:extLst>
                </a:gridCol>
                <a:gridCol w="1860731">
                  <a:extLst>
                    <a:ext uri="{9D8B030D-6E8A-4147-A177-3AD203B41FA5}">
                      <a16:colId xmlns:a16="http://schemas.microsoft.com/office/drawing/2014/main" val="60049923"/>
                    </a:ext>
                  </a:extLst>
                </a:gridCol>
              </a:tblGrid>
              <a:tr h="370840">
                <a:tc>
                  <a:txBody>
                    <a:bodyPr/>
                    <a:lstStyle/>
                    <a:p>
                      <a:pPr algn="ctr"/>
                      <a:r>
                        <a:rPr lang="en-US" dirty="0">
                          <a:solidFill>
                            <a:schemeClr val="tx1"/>
                          </a:solidFill>
                        </a:rPr>
                        <a:t>Apportioned Costs</a:t>
                      </a:r>
                    </a:p>
                  </a:txBody>
                  <a:tcPr anchor="ctr"/>
                </a:tc>
                <a:tc>
                  <a:txBody>
                    <a:bodyPr/>
                    <a:lstStyle/>
                    <a:p>
                      <a:pPr algn="ctr"/>
                      <a:r>
                        <a:rPr lang="en-US" dirty="0">
                          <a:solidFill>
                            <a:schemeClr val="tx1"/>
                          </a:solidFill>
                        </a:rPr>
                        <a:t>Secretary-General’s Proposal</a:t>
                      </a:r>
                    </a:p>
                  </a:txBody>
                  <a:tcPr anchor="ctr"/>
                </a:tc>
                <a:tc>
                  <a:txBody>
                    <a:bodyPr/>
                    <a:lstStyle/>
                    <a:p>
                      <a:pPr algn="ctr"/>
                      <a:r>
                        <a:rPr lang="en-US" dirty="0">
                          <a:solidFill>
                            <a:schemeClr val="tx1"/>
                          </a:solidFill>
                        </a:rPr>
                        <a:t>ZNG Scenario</a:t>
                      </a:r>
                    </a:p>
                  </a:txBody>
                  <a:tcPr anchor="ctr"/>
                </a:tc>
                <a:tc>
                  <a:txBody>
                    <a:bodyPr/>
                    <a:lstStyle/>
                    <a:p>
                      <a:pPr algn="ctr"/>
                      <a:r>
                        <a:rPr lang="en-US" dirty="0">
                          <a:solidFill>
                            <a:schemeClr val="tx1"/>
                          </a:solidFill>
                        </a:rPr>
                        <a:t>Variance</a:t>
                      </a:r>
                    </a:p>
                  </a:txBody>
                  <a:tcPr anchor="ctr"/>
                </a:tc>
                <a:extLst>
                  <a:ext uri="{0D108BD9-81ED-4DB2-BD59-A6C34878D82A}">
                    <a16:rowId xmlns:a16="http://schemas.microsoft.com/office/drawing/2014/main" val="2814077458"/>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746990693"/>
                  </a:ext>
                </a:extLst>
              </a:tr>
              <a:tr h="370840">
                <a:tc>
                  <a:txBody>
                    <a:bodyPr/>
                    <a:lstStyle/>
                    <a:p>
                      <a:r>
                        <a:rPr lang="en-US" dirty="0"/>
                        <a:t>Legal and Administrative Costs</a:t>
                      </a:r>
                    </a:p>
                  </a:txBody>
                  <a:tcPr/>
                </a:tc>
                <a:tc>
                  <a:txBody>
                    <a:bodyPr/>
                    <a:lstStyle/>
                    <a:p>
                      <a:pPr algn="r"/>
                      <a:r>
                        <a:rPr lang="en-US" dirty="0"/>
                        <a:t>21,512.6</a:t>
                      </a:r>
                    </a:p>
                  </a:txBody>
                  <a:tcPr/>
                </a:tc>
                <a:tc>
                  <a:txBody>
                    <a:bodyPr/>
                    <a:lstStyle/>
                    <a:p>
                      <a:pPr algn="r"/>
                      <a:r>
                        <a:rPr lang="en-US" dirty="0"/>
                        <a:t>21,512.6</a:t>
                      </a:r>
                    </a:p>
                  </a:txBody>
                  <a:tcPr/>
                </a:tc>
                <a:tc>
                  <a:txBody>
                    <a:bodyPr/>
                    <a:lstStyle/>
                    <a:p>
                      <a:pPr algn="r"/>
                      <a:r>
                        <a:rPr lang="en-US" dirty="0"/>
                        <a:t>-</a:t>
                      </a:r>
                    </a:p>
                  </a:txBody>
                  <a:tcPr/>
                </a:tc>
                <a:extLst>
                  <a:ext uri="{0D108BD9-81ED-4DB2-BD59-A6C34878D82A}">
                    <a16:rowId xmlns:a16="http://schemas.microsoft.com/office/drawing/2014/main" val="2627449087"/>
                  </a:ext>
                </a:extLst>
              </a:tr>
              <a:tr h="370840">
                <a:tc>
                  <a:txBody>
                    <a:bodyPr/>
                    <a:lstStyle/>
                    <a:p>
                      <a:r>
                        <a:rPr lang="en-US" dirty="0"/>
                        <a:t>IT Operating and management costs</a:t>
                      </a:r>
                    </a:p>
                  </a:txBody>
                  <a:tcPr/>
                </a:tc>
                <a:tc>
                  <a:txBody>
                    <a:bodyPr/>
                    <a:lstStyle/>
                    <a:p>
                      <a:pPr algn="r"/>
                      <a:r>
                        <a:rPr lang="en-US" dirty="0"/>
                        <a:t>16,564.8</a:t>
                      </a:r>
                    </a:p>
                  </a:txBody>
                  <a:tcPr/>
                </a:tc>
                <a:tc>
                  <a:txBody>
                    <a:bodyPr/>
                    <a:lstStyle/>
                    <a:p>
                      <a:pPr algn="r"/>
                      <a:r>
                        <a:rPr lang="en-US" dirty="0"/>
                        <a:t>12,984.8</a:t>
                      </a:r>
                    </a:p>
                  </a:txBody>
                  <a:tcPr/>
                </a:tc>
                <a:tc>
                  <a:txBody>
                    <a:bodyPr/>
                    <a:lstStyle/>
                    <a:p>
                      <a:pPr algn="r"/>
                      <a:r>
                        <a:rPr lang="en-US" dirty="0"/>
                        <a:t>3,580.0</a:t>
                      </a:r>
                    </a:p>
                  </a:txBody>
                  <a:tcPr/>
                </a:tc>
                <a:extLst>
                  <a:ext uri="{0D108BD9-81ED-4DB2-BD59-A6C34878D82A}">
                    <a16:rowId xmlns:a16="http://schemas.microsoft.com/office/drawing/2014/main" val="3761810846"/>
                  </a:ext>
                </a:extLst>
              </a:tr>
              <a:tr h="370840">
                <a:tc>
                  <a:txBody>
                    <a:bodyPr/>
                    <a:lstStyle/>
                    <a:p>
                      <a:r>
                        <a:rPr lang="en-US" dirty="0"/>
                        <a:t>Building Operations and management costs</a:t>
                      </a:r>
                    </a:p>
                  </a:txBody>
                  <a:tcPr/>
                </a:tc>
                <a:tc>
                  <a:txBody>
                    <a:bodyPr/>
                    <a:lstStyle/>
                    <a:p>
                      <a:pPr algn="r"/>
                      <a:r>
                        <a:rPr lang="en-US" dirty="0"/>
                        <a:t>11,166.6</a:t>
                      </a:r>
                    </a:p>
                  </a:txBody>
                  <a:tcPr/>
                </a:tc>
                <a:tc>
                  <a:txBody>
                    <a:bodyPr/>
                    <a:lstStyle/>
                    <a:p>
                      <a:pPr algn="r"/>
                      <a:r>
                        <a:rPr lang="en-US" dirty="0"/>
                        <a:t>11,166.6</a:t>
                      </a:r>
                    </a:p>
                  </a:txBody>
                  <a:tcPr/>
                </a:tc>
                <a:tc>
                  <a:txBody>
                    <a:bodyPr/>
                    <a:lstStyle/>
                    <a:p>
                      <a:pPr algn="r"/>
                      <a:r>
                        <a:rPr lang="en-US" dirty="0"/>
                        <a:t>-</a:t>
                      </a:r>
                    </a:p>
                  </a:txBody>
                  <a:tcPr/>
                </a:tc>
                <a:extLst>
                  <a:ext uri="{0D108BD9-81ED-4DB2-BD59-A6C34878D82A}">
                    <a16:rowId xmlns:a16="http://schemas.microsoft.com/office/drawing/2014/main" val="1186779454"/>
                  </a:ext>
                </a:extLst>
              </a:tr>
              <a:tr h="370840">
                <a:tc>
                  <a:txBody>
                    <a:bodyPr/>
                    <a:lstStyle/>
                    <a:p>
                      <a:r>
                        <a:rPr lang="en-US" dirty="0"/>
                        <a:t>Repayment of building loan</a:t>
                      </a:r>
                    </a:p>
                  </a:txBody>
                  <a:tcPr/>
                </a:tc>
                <a:tc>
                  <a:txBody>
                    <a:bodyPr/>
                    <a:lstStyle/>
                    <a:p>
                      <a:pPr algn="r"/>
                      <a:r>
                        <a:rPr lang="en-US" dirty="0"/>
                        <a:t>5,909.2</a:t>
                      </a:r>
                    </a:p>
                  </a:txBody>
                  <a:tcPr/>
                </a:tc>
                <a:tc>
                  <a:txBody>
                    <a:bodyPr/>
                    <a:lstStyle/>
                    <a:p>
                      <a:pPr algn="r"/>
                      <a:r>
                        <a:rPr lang="en-US" dirty="0"/>
                        <a:t>5,909.2</a:t>
                      </a:r>
                    </a:p>
                  </a:txBody>
                  <a:tcPr/>
                </a:tc>
                <a:tc>
                  <a:txBody>
                    <a:bodyPr/>
                    <a:lstStyle/>
                    <a:p>
                      <a:pPr algn="r"/>
                      <a:r>
                        <a:rPr lang="en-US" dirty="0"/>
                        <a:t>-</a:t>
                      </a:r>
                    </a:p>
                  </a:txBody>
                  <a:tcPr/>
                </a:tc>
                <a:extLst>
                  <a:ext uri="{0D108BD9-81ED-4DB2-BD59-A6C34878D82A}">
                    <a16:rowId xmlns:a16="http://schemas.microsoft.com/office/drawing/2014/main" val="2481478893"/>
                  </a:ext>
                </a:extLst>
              </a:tr>
              <a:tr h="370840">
                <a:tc>
                  <a:txBody>
                    <a:bodyPr/>
                    <a:lstStyle/>
                    <a:p>
                      <a:pPr lvl="1"/>
                      <a:r>
                        <a:rPr lang="en-US" b="1" dirty="0"/>
                        <a:t>Total Apportioned Costs</a:t>
                      </a:r>
                    </a:p>
                  </a:txBody>
                  <a:tcPr/>
                </a:tc>
                <a:tc>
                  <a:txBody>
                    <a:bodyPr/>
                    <a:lstStyle/>
                    <a:p>
                      <a:pPr algn="r"/>
                      <a:r>
                        <a:rPr lang="en-US" b="1" dirty="0"/>
                        <a:t>55,153.2</a:t>
                      </a:r>
                    </a:p>
                  </a:txBody>
                  <a:tcPr/>
                </a:tc>
                <a:tc>
                  <a:txBody>
                    <a:bodyPr/>
                    <a:lstStyle/>
                    <a:p>
                      <a:pPr algn="r"/>
                      <a:r>
                        <a:rPr lang="en-US" b="1" dirty="0"/>
                        <a:t>51,573.2</a:t>
                      </a:r>
                    </a:p>
                  </a:txBody>
                  <a:tcPr/>
                </a:tc>
                <a:tc>
                  <a:txBody>
                    <a:bodyPr/>
                    <a:lstStyle/>
                    <a:p>
                      <a:pPr algn="r"/>
                      <a:r>
                        <a:rPr lang="en-US" b="1" dirty="0"/>
                        <a:t>3,580.0</a:t>
                      </a:r>
                    </a:p>
                  </a:txBody>
                  <a:tcPr/>
                </a:tc>
                <a:extLst>
                  <a:ext uri="{0D108BD9-81ED-4DB2-BD59-A6C34878D82A}">
                    <a16:rowId xmlns:a16="http://schemas.microsoft.com/office/drawing/2014/main" val="108314952"/>
                  </a:ext>
                </a:extLst>
              </a:tr>
              <a:tr h="370840">
                <a:tc>
                  <a:txBody>
                    <a:bodyPr/>
                    <a:lstStyle/>
                    <a:p>
                      <a:pPr lvl="1"/>
                      <a:r>
                        <a:rPr lang="en-US" b="1" dirty="0"/>
                        <a:t>Apportioned Costs as % of Scenario</a:t>
                      </a:r>
                    </a:p>
                  </a:txBody>
                  <a:tcPr/>
                </a:tc>
                <a:tc>
                  <a:txBody>
                    <a:bodyPr/>
                    <a:lstStyle/>
                    <a:p>
                      <a:pPr algn="r"/>
                      <a:r>
                        <a:rPr lang="en-US" b="1" dirty="0"/>
                        <a:t>19.0%</a:t>
                      </a:r>
                    </a:p>
                  </a:txBody>
                  <a:tcPr/>
                </a:tc>
                <a:tc>
                  <a:txBody>
                    <a:bodyPr/>
                    <a:lstStyle/>
                    <a:p>
                      <a:pPr algn="r"/>
                      <a:r>
                        <a:rPr lang="en-US" b="1" dirty="0"/>
                        <a:t>19.0%</a:t>
                      </a:r>
                    </a:p>
                  </a:txBody>
                  <a:tcPr/>
                </a:tc>
                <a:tc>
                  <a:txBody>
                    <a:bodyPr/>
                    <a:lstStyle/>
                    <a:p>
                      <a:pPr algn="r"/>
                      <a:endParaRPr lang="en-US" b="1" dirty="0"/>
                    </a:p>
                  </a:txBody>
                  <a:tcPr/>
                </a:tc>
                <a:extLst>
                  <a:ext uri="{0D108BD9-81ED-4DB2-BD59-A6C34878D82A}">
                    <a16:rowId xmlns:a16="http://schemas.microsoft.com/office/drawing/2014/main" val="562625356"/>
                  </a:ext>
                </a:extLst>
              </a:tr>
            </a:tbl>
          </a:graphicData>
        </a:graphic>
      </p:graphicFrame>
      <p:sp>
        <p:nvSpPr>
          <p:cNvPr id="3" name="TextBox 2">
            <a:extLst>
              <a:ext uri="{FF2B5EF4-FFF2-40B4-BE49-F238E27FC236}">
                <a16:creationId xmlns:a16="http://schemas.microsoft.com/office/drawing/2014/main" id="{072307E0-48BF-CF1C-BE5A-0E9693954363}"/>
              </a:ext>
            </a:extLst>
          </p:cNvPr>
          <p:cNvSpPr txBox="1"/>
          <p:nvPr/>
        </p:nvSpPr>
        <p:spPr>
          <a:xfrm>
            <a:off x="1210491" y="5460274"/>
            <a:ext cx="9535886" cy="646331"/>
          </a:xfrm>
          <a:prstGeom prst="rect">
            <a:avLst/>
          </a:prstGeom>
          <a:noFill/>
        </p:spPr>
        <p:txBody>
          <a:bodyPr wrap="square" rtlCol="0">
            <a:spAutoFit/>
          </a:bodyPr>
          <a:lstStyle/>
          <a:p>
            <a:r>
              <a:rPr lang="en-US" dirty="0"/>
              <a:t>The apportioned costs are allocated to each of the Appropriation Parts as they support the implementation of the Appropriation Parts</a:t>
            </a:r>
          </a:p>
        </p:txBody>
      </p:sp>
      <p:sp>
        <p:nvSpPr>
          <p:cNvPr id="4" name="Slide Number Placeholder 3">
            <a:extLst>
              <a:ext uri="{FF2B5EF4-FFF2-40B4-BE49-F238E27FC236}">
                <a16:creationId xmlns:a16="http://schemas.microsoft.com/office/drawing/2014/main" id="{0CDF2625-5D3C-35E6-664D-439C9F55DC61}"/>
              </a:ext>
            </a:extLst>
          </p:cNvPr>
          <p:cNvSpPr>
            <a:spLocks noGrp="1"/>
          </p:cNvSpPr>
          <p:nvPr>
            <p:ph type="sldNum" sz="quarter" idx="4"/>
          </p:nvPr>
        </p:nvSpPr>
        <p:spPr/>
        <p:txBody>
          <a:bodyPr/>
          <a:lstStyle/>
          <a:p>
            <a:fld id="{9860EDB8-5305-433F-BE41-D7A86D811DB3}" type="slidenum">
              <a:rPr lang="en-US" smtClean="0"/>
              <a:pPr/>
              <a:t>34</a:t>
            </a:fld>
            <a:endParaRPr lang="en-US" dirty="0"/>
          </a:p>
        </p:txBody>
      </p:sp>
    </p:spTree>
    <p:extLst>
      <p:ext uri="{BB962C8B-B14F-4D97-AF65-F5344CB8AC3E}">
        <p14:creationId xmlns:p14="http://schemas.microsoft.com/office/powerpoint/2010/main" val="14517352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8570542" cy="640080"/>
          </a:xfrm>
        </p:spPr>
        <p:txBody>
          <a:bodyPr>
            <a:noAutofit/>
          </a:bodyPr>
          <a:lstStyle/>
          <a:p>
            <a:r>
              <a:rPr lang="en-US" dirty="0">
                <a:latin typeface="Segoe UI" panose="020B0502040204020203" pitchFamily="34" charset="0"/>
                <a:cs typeface="Segoe UI" panose="020B0502040204020203" pitchFamily="34" charset="0"/>
              </a:rPr>
              <a:t>View of Scenarios by Object of Expenditure</a:t>
            </a:r>
          </a:p>
        </p:txBody>
      </p:sp>
      <p:sp>
        <p:nvSpPr>
          <p:cNvPr id="2" name="Content Placeholder 17">
            <a:extLst>
              <a:ext uri="{FF2B5EF4-FFF2-40B4-BE49-F238E27FC236}">
                <a16:creationId xmlns:a16="http://schemas.microsoft.com/office/drawing/2014/main" id="{B5A38DCA-4150-A778-8A00-9A11911AB8D4}"/>
              </a:ext>
            </a:extLst>
          </p:cNvPr>
          <p:cNvSpPr txBox="1">
            <a:spLocks/>
          </p:cNvSpPr>
          <p:nvPr/>
        </p:nvSpPr>
        <p:spPr>
          <a:xfrm>
            <a:off x="694009" y="2895610"/>
            <a:ext cx="11012104" cy="40717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spcAft>
                <a:spcPts val="0"/>
              </a:spcAft>
              <a:buNone/>
              <a:defRPr/>
            </a:pPr>
            <a:r>
              <a:rPr lang="en-US" sz="2000" dirty="0">
                <a:latin typeface="Segoe UI" panose="020B0502040204020203" pitchFamily="34" charset="0"/>
                <a:cs typeface="Segoe UI" panose="020B0502040204020203" pitchFamily="34" charset="0"/>
              </a:rPr>
              <a:t>INSERT TABLE OF RESULTS</a:t>
            </a:r>
          </a:p>
        </p:txBody>
      </p:sp>
      <p:sp>
        <p:nvSpPr>
          <p:cNvPr id="3" name="TextBox 2">
            <a:extLst>
              <a:ext uri="{FF2B5EF4-FFF2-40B4-BE49-F238E27FC236}">
                <a16:creationId xmlns:a16="http://schemas.microsoft.com/office/drawing/2014/main" id="{27B20E57-CF12-7C22-A0F5-57CD945D0157}"/>
              </a:ext>
            </a:extLst>
          </p:cNvPr>
          <p:cNvSpPr txBox="1"/>
          <p:nvPr/>
        </p:nvSpPr>
        <p:spPr>
          <a:xfrm rot="19730919">
            <a:off x="2813875" y="3305276"/>
            <a:ext cx="5471997" cy="769441"/>
          </a:xfrm>
          <a:prstGeom prst="rect">
            <a:avLst/>
          </a:prstGeom>
          <a:noFill/>
        </p:spPr>
        <p:txBody>
          <a:bodyPr wrap="square" rtlCol="0">
            <a:spAutoFit/>
          </a:bodyPr>
          <a:lstStyle/>
          <a:p>
            <a:r>
              <a:rPr lang="en-US" sz="4400" dirty="0">
                <a:solidFill>
                  <a:srgbClr val="FF0000"/>
                </a:solidFill>
              </a:rPr>
              <a:t>WORK IN PROGRESS</a:t>
            </a:r>
          </a:p>
        </p:txBody>
      </p:sp>
      <p:graphicFrame>
        <p:nvGraphicFramePr>
          <p:cNvPr id="4" name="Table 2">
            <a:extLst>
              <a:ext uri="{FF2B5EF4-FFF2-40B4-BE49-F238E27FC236}">
                <a16:creationId xmlns:a16="http://schemas.microsoft.com/office/drawing/2014/main" id="{043B6554-18D9-927C-2117-FD9959BCA5E1}"/>
              </a:ext>
            </a:extLst>
          </p:cNvPr>
          <p:cNvGraphicFramePr>
            <a:graphicFrameLocks noGrp="1"/>
          </p:cNvGraphicFramePr>
          <p:nvPr>
            <p:extLst>
              <p:ext uri="{D42A27DB-BD31-4B8C-83A1-F6EECF244321}">
                <p14:modId xmlns:p14="http://schemas.microsoft.com/office/powerpoint/2010/main" val="3131911197"/>
              </p:ext>
            </p:extLst>
          </p:nvPr>
        </p:nvGraphicFramePr>
        <p:xfrm>
          <a:off x="694008" y="1547647"/>
          <a:ext cx="9939158" cy="4348480"/>
        </p:xfrm>
        <a:graphic>
          <a:graphicData uri="http://schemas.openxmlformats.org/drawingml/2006/table">
            <a:tbl>
              <a:tblPr firstRow="1" bandRow="1">
                <a:tableStyleId>{21E4AEA4-8DFA-4A89-87EB-49C32662AFE0}</a:tableStyleId>
              </a:tblPr>
              <a:tblGrid>
                <a:gridCol w="6255432">
                  <a:extLst>
                    <a:ext uri="{9D8B030D-6E8A-4147-A177-3AD203B41FA5}">
                      <a16:colId xmlns:a16="http://schemas.microsoft.com/office/drawing/2014/main" val="2374267272"/>
                    </a:ext>
                  </a:extLst>
                </a:gridCol>
                <a:gridCol w="1841863">
                  <a:extLst>
                    <a:ext uri="{9D8B030D-6E8A-4147-A177-3AD203B41FA5}">
                      <a16:colId xmlns:a16="http://schemas.microsoft.com/office/drawing/2014/main" val="2683068051"/>
                    </a:ext>
                  </a:extLst>
                </a:gridCol>
                <a:gridCol w="1841863">
                  <a:extLst>
                    <a:ext uri="{9D8B030D-6E8A-4147-A177-3AD203B41FA5}">
                      <a16:colId xmlns:a16="http://schemas.microsoft.com/office/drawing/2014/main" val="1975007611"/>
                    </a:ext>
                  </a:extLst>
                </a:gridCol>
              </a:tblGrid>
              <a:tr h="370840">
                <a:tc>
                  <a:txBody>
                    <a:bodyPr/>
                    <a:lstStyle/>
                    <a:p>
                      <a:pPr algn="ctr"/>
                      <a:r>
                        <a:rPr lang="en-US" dirty="0">
                          <a:solidFill>
                            <a:schemeClr val="tx1"/>
                          </a:solidFill>
                        </a:rPr>
                        <a:t>Object of Expenditure</a:t>
                      </a:r>
                    </a:p>
                  </a:txBody>
                  <a:tcPr anchor="ctr"/>
                </a:tc>
                <a:tc>
                  <a:txBody>
                    <a:bodyPr/>
                    <a:lstStyle/>
                    <a:p>
                      <a:pPr algn="ctr"/>
                      <a:r>
                        <a:rPr lang="en-US" dirty="0">
                          <a:solidFill>
                            <a:schemeClr val="tx1"/>
                          </a:solidFill>
                        </a:rPr>
                        <a:t>SG’s Proposal</a:t>
                      </a:r>
                    </a:p>
                    <a:p>
                      <a:pPr algn="ctr"/>
                      <a:r>
                        <a:rPr lang="en-US" dirty="0">
                          <a:solidFill>
                            <a:schemeClr val="tx1"/>
                          </a:solidFill>
                        </a:rPr>
                        <a:t>(in %)</a:t>
                      </a:r>
                    </a:p>
                  </a:txBody>
                  <a:tcPr anchor="ctr"/>
                </a:tc>
                <a:tc>
                  <a:txBody>
                    <a:bodyPr/>
                    <a:lstStyle/>
                    <a:p>
                      <a:pPr algn="ctr"/>
                      <a:r>
                        <a:rPr lang="en-US" dirty="0">
                          <a:solidFill>
                            <a:schemeClr val="tx1"/>
                          </a:solidFill>
                        </a:rPr>
                        <a:t>ZNG Scenario</a:t>
                      </a:r>
                    </a:p>
                    <a:p>
                      <a:pPr algn="ctr"/>
                      <a:r>
                        <a:rPr lang="en-US" dirty="0">
                          <a:solidFill>
                            <a:schemeClr val="tx1"/>
                          </a:solidFill>
                        </a:rPr>
                        <a:t>(in %)</a:t>
                      </a:r>
                    </a:p>
                  </a:txBody>
                  <a:tcPr anchor="ctr"/>
                </a:tc>
                <a:extLst>
                  <a:ext uri="{0D108BD9-81ED-4DB2-BD59-A6C34878D82A}">
                    <a16:rowId xmlns:a16="http://schemas.microsoft.com/office/drawing/2014/main" val="2814077458"/>
                  </a:ext>
                </a:extLst>
              </a:tr>
              <a:tr h="370840">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746990693"/>
                  </a:ext>
                </a:extLst>
              </a:tr>
              <a:tr h="370840">
                <a:tc>
                  <a:txBody>
                    <a:bodyPr/>
                    <a:lstStyle/>
                    <a:p>
                      <a:r>
                        <a:rPr lang="en-US" dirty="0"/>
                        <a:t>Staff costs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a:ea typeface="+mn-ea"/>
                          <a:cs typeface="+mn-cs"/>
                        </a:rPr>
                        <a:t>72.0%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a:ea typeface="+mn-ea"/>
                          <a:cs typeface="+mn-cs"/>
                        </a:rPr>
                        <a:t>73.7%</a:t>
                      </a:r>
                    </a:p>
                  </a:txBody>
                  <a:tcPr/>
                </a:tc>
                <a:extLst>
                  <a:ext uri="{0D108BD9-81ED-4DB2-BD59-A6C34878D82A}">
                    <a16:rowId xmlns:a16="http://schemas.microsoft.com/office/drawing/2014/main" val="2627449087"/>
                  </a:ext>
                </a:extLst>
              </a:tr>
              <a:tr h="370840">
                <a:tc>
                  <a:txBody>
                    <a:bodyPr/>
                    <a:lstStyle/>
                    <a:p>
                      <a:r>
                        <a:rPr lang="en-US" dirty="0"/>
                        <a:t>Short-term staff and consultancy service</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a:ea typeface="+mn-ea"/>
                          <a:cs typeface="+mn-cs"/>
                        </a:rPr>
                        <a:t>5.0%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a:ea typeface="+mn-ea"/>
                          <a:cs typeface="+mn-cs"/>
                        </a:rPr>
                        <a:t>4.5%</a:t>
                      </a:r>
                    </a:p>
                  </a:txBody>
                  <a:tcPr/>
                </a:tc>
                <a:extLst>
                  <a:ext uri="{0D108BD9-81ED-4DB2-BD59-A6C34878D82A}">
                    <a16:rowId xmlns:a16="http://schemas.microsoft.com/office/drawing/2014/main" val="3761810846"/>
                  </a:ext>
                </a:extLst>
              </a:tr>
              <a:tr h="370840">
                <a:tc>
                  <a:txBody>
                    <a:bodyPr/>
                    <a:lstStyle/>
                    <a:p>
                      <a:r>
                        <a:rPr lang="en-US" dirty="0"/>
                        <a:t>Travel – Experts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a:ea typeface="+mn-ea"/>
                          <a:cs typeface="+mn-cs"/>
                        </a:rPr>
                        <a:t>6.5%</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a:ea typeface="+mn-ea"/>
                          <a:cs typeface="+mn-cs"/>
                        </a:rPr>
                        <a:t>5.9%</a:t>
                      </a:r>
                    </a:p>
                  </a:txBody>
                  <a:tcPr/>
                </a:tc>
                <a:extLst>
                  <a:ext uri="{0D108BD9-81ED-4DB2-BD59-A6C34878D82A}">
                    <a16:rowId xmlns:a16="http://schemas.microsoft.com/office/drawing/2014/main" val="1186779454"/>
                  </a:ext>
                </a:extLst>
              </a:tr>
              <a:tr h="370840">
                <a:tc>
                  <a:txBody>
                    <a:bodyPr/>
                    <a:lstStyle/>
                    <a:p>
                      <a:r>
                        <a:rPr lang="en-US" dirty="0"/>
                        <a:t>Travel - Staff</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a:ea typeface="+mn-ea"/>
                          <a:cs typeface="+mn-cs"/>
                        </a:rPr>
                        <a:t>1.6%</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a:ea typeface="+mn-ea"/>
                          <a:cs typeface="+mn-cs"/>
                        </a:rPr>
                        <a:t>1.6%</a:t>
                      </a:r>
                    </a:p>
                  </a:txBody>
                  <a:tcPr/>
                </a:tc>
                <a:extLst>
                  <a:ext uri="{0D108BD9-81ED-4DB2-BD59-A6C34878D82A}">
                    <a16:rowId xmlns:a16="http://schemas.microsoft.com/office/drawing/2014/main" val="2481478893"/>
                  </a:ext>
                </a:extLst>
              </a:tr>
              <a:tr h="370840">
                <a:tc>
                  <a:txBody>
                    <a:bodyPr/>
                    <a:lstStyle/>
                    <a:p>
                      <a:r>
                        <a:rPr lang="en-US" dirty="0"/>
                        <a:t>Fellowships and training activities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a:ea typeface="+mn-ea"/>
                          <a:cs typeface="+mn-cs"/>
                        </a:rPr>
                        <a:t>1.0%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a:ea typeface="+mn-ea"/>
                          <a:cs typeface="+mn-cs"/>
                        </a:rPr>
                        <a:t>1.0%</a:t>
                      </a:r>
                    </a:p>
                  </a:txBody>
                  <a:tcPr/>
                </a:tc>
                <a:extLst>
                  <a:ext uri="{0D108BD9-81ED-4DB2-BD59-A6C34878D82A}">
                    <a16:rowId xmlns:a16="http://schemas.microsoft.com/office/drawing/2014/main" val="721418537"/>
                  </a:ext>
                </a:extLst>
              </a:tr>
              <a:tr h="370840">
                <a:tc>
                  <a:txBody>
                    <a:bodyPr/>
                    <a:lstStyle/>
                    <a:p>
                      <a:r>
                        <a:rPr lang="en-US" dirty="0"/>
                        <a:t>Grants and financial contributions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a:ea typeface="+mn-ea"/>
                          <a:cs typeface="+mn-cs"/>
                        </a:rPr>
                        <a:t>2.0%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a:ea typeface="+mn-ea"/>
                          <a:cs typeface="+mn-cs"/>
                        </a:rPr>
                        <a:t>1.9%</a:t>
                      </a:r>
                    </a:p>
                  </a:txBody>
                  <a:tcPr/>
                </a:tc>
                <a:extLst>
                  <a:ext uri="{0D108BD9-81ED-4DB2-BD59-A6C34878D82A}">
                    <a16:rowId xmlns:a16="http://schemas.microsoft.com/office/drawing/2014/main" val="2714163090"/>
                  </a:ext>
                </a:extLst>
              </a:tr>
              <a:tr h="370840">
                <a:tc>
                  <a:txBody>
                    <a:bodyPr/>
                    <a:lstStyle/>
                    <a:p>
                      <a:r>
                        <a:rPr lang="en-US" dirty="0"/>
                        <a:t>Contractual services and operating expenses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a:ea typeface="+mn-ea"/>
                          <a:cs typeface="+mn-cs"/>
                        </a:rPr>
                        <a:t>9.9%</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a:ea typeface="+mn-ea"/>
                          <a:cs typeface="+mn-cs"/>
                        </a:rPr>
                        <a:t>9.2%</a:t>
                      </a:r>
                    </a:p>
                  </a:txBody>
                  <a:tcPr/>
                </a:tc>
                <a:extLst>
                  <a:ext uri="{0D108BD9-81ED-4DB2-BD59-A6C34878D82A}">
                    <a16:rowId xmlns:a16="http://schemas.microsoft.com/office/drawing/2014/main" val="1353267399"/>
                  </a:ext>
                </a:extLst>
              </a:tr>
              <a:tr h="370840">
                <a:tc>
                  <a:txBody>
                    <a:bodyPr/>
                    <a:lstStyle/>
                    <a:p>
                      <a:r>
                        <a:rPr lang="en-US" dirty="0"/>
                        <a:t>Repayment of the loan for WMO HQ building</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a:ea typeface="+mn-ea"/>
                          <a:cs typeface="+mn-cs"/>
                        </a:rPr>
                        <a:t>2.0%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a:ea typeface="+mn-ea"/>
                          <a:cs typeface="+mn-cs"/>
                        </a:rPr>
                        <a:t>2.2%</a:t>
                      </a:r>
                    </a:p>
                  </a:txBody>
                  <a:tcPr/>
                </a:tc>
                <a:extLst>
                  <a:ext uri="{0D108BD9-81ED-4DB2-BD59-A6C34878D82A}">
                    <a16:rowId xmlns:a16="http://schemas.microsoft.com/office/drawing/2014/main" val="175148303"/>
                  </a:ext>
                </a:extLst>
              </a:tr>
              <a:tr h="370840">
                <a:tc>
                  <a:txBody>
                    <a:bodyPr/>
                    <a:lstStyle/>
                    <a:p>
                      <a:pPr lvl="1"/>
                      <a:r>
                        <a:rPr lang="en-US" b="1" dirty="0"/>
                        <a:t>Total by Object of Expenditure</a:t>
                      </a:r>
                    </a:p>
                  </a:txBody>
                  <a:tcPr/>
                </a:tc>
                <a:tc>
                  <a:txBody>
                    <a:bodyPr/>
                    <a:lstStyle/>
                    <a:p>
                      <a:pPr algn="r"/>
                      <a:r>
                        <a:rPr lang="en-US" b="1" dirty="0"/>
                        <a:t>100.0%</a:t>
                      </a:r>
                    </a:p>
                  </a:txBody>
                  <a:tcPr/>
                </a:tc>
                <a:tc>
                  <a:txBody>
                    <a:bodyPr/>
                    <a:lstStyle/>
                    <a:p>
                      <a:pPr algn="r"/>
                      <a:r>
                        <a:rPr lang="en-US" b="1" dirty="0"/>
                        <a:t>100.0%</a:t>
                      </a:r>
                    </a:p>
                  </a:txBody>
                  <a:tcPr/>
                </a:tc>
                <a:extLst>
                  <a:ext uri="{0D108BD9-81ED-4DB2-BD59-A6C34878D82A}">
                    <a16:rowId xmlns:a16="http://schemas.microsoft.com/office/drawing/2014/main" val="108314952"/>
                  </a:ext>
                </a:extLst>
              </a:tr>
            </a:tbl>
          </a:graphicData>
        </a:graphic>
      </p:graphicFrame>
      <p:sp>
        <p:nvSpPr>
          <p:cNvPr id="5" name="Slide Number Placeholder 4">
            <a:extLst>
              <a:ext uri="{FF2B5EF4-FFF2-40B4-BE49-F238E27FC236}">
                <a16:creationId xmlns:a16="http://schemas.microsoft.com/office/drawing/2014/main" id="{C69B1AAB-CC91-BAB1-5249-294DABB5231F}"/>
              </a:ext>
            </a:extLst>
          </p:cNvPr>
          <p:cNvSpPr>
            <a:spLocks noGrp="1"/>
          </p:cNvSpPr>
          <p:nvPr>
            <p:ph type="sldNum" sz="quarter" idx="4"/>
          </p:nvPr>
        </p:nvSpPr>
        <p:spPr/>
        <p:txBody>
          <a:bodyPr/>
          <a:lstStyle/>
          <a:p>
            <a:fld id="{9860EDB8-5305-433F-BE41-D7A86D811DB3}" type="slidenum">
              <a:rPr lang="en-US" smtClean="0"/>
              <a:pPr/>
              <a:t>35</a:t>
            </a:fld>
            <a:endParaRPr lang="en-US" dirty="0"/>
          </a:p>
        </p:txBody>
      </p:sp>
    </p:spTree>
    <p:extLst>
      <p:ext uri="{BB962C8B-B14F-4D97-AF65-F5344CB8AC3E}">
        <p14:creationId xmlns:p14="http://schemas.microsoft.com/office/powerpoint/2010/main" val="1109901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8570542" cy="640080"/>
          </a:xfrm>
        </p:spPr>
        <p:txBody>
          <a:bodyPr>
            <a:noAutofit/>
          </a:bodyPr>
          <a:lstStyle/>
          <a:p>
            <a:r>
              <a:rPr lang="en-US" dirty="0">
                <a:latin typeface="Segoe UI" panose="020B0502040204020203" pitchFamily="34" charset="0"/>
                <a:cs typeface="Segoe UI" panose="020B0502040204020203" pitchFamily="34" charset="0"/>
              </a:rPr>
              <a:t>Expenditure Trends in the 18</a:t>
            </a:r>
            <a:r>
              <a:rPr lang="en-US" baseline="30000" dirty="0">
                <a:latin typeface="Segoe UI" panose="020B0502040204020203" pitchFamily="34" charset="0"/>
                <a:cs typeface="Segoe UI" panose="020B0502040204020203" pitchFamily="34" charset="0"/>
              </a:rPr>
              <a:t>th</a:t>
            </a:r>
            <a:r>
              <a:rPr lang="en-US" dirty="0">
                <a:latin typeface="Segoe UI" panose="020B0502040204020203" pitchFamily="34" charset="0"/>
                <a:cs typeface="Segoe UI" panose="020B0502040204020203" pitchFamily="34" charset="0"/>
              </a:rPr>
              <a:t> Financial Period</a:t>
            </a:r>
          </a:p>
        </p:txBody>
      </p:sp>
      <p:sp>
        <p:nvSpPr>
          <p:cNvPr id="38" name="Content Placeholder 17"/>
          <p:cNvSpPr txBox="1">
            <a:spLocks/>
          </p:cNvSpPr>
          <p:nvPr/>
        </p:nvSpPr>
        <p:spPr>
          <a:xfrm>
            <a:off x="541609" y="1524708"/>
            <a:ext cx="10073381" cy="488523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0"/>
              </a:spcAft>
              <a:buNone/>
              <a:defRPr/>
            </a:pPr>
            <a:r>
              <a:rPr lang="en-US" sz="2000" dirty="0">
                <a:latin typeface="Segoe UI" panose="020B0502040204020203" pitchFamily="34" charset="0"/>
                <a:cs typeface="Segoe UI" panose="020B0502040204020203" pitchFamily="34" charset="0"/>
              </a:rPr>
              <a:t>Expenditures and operations during the second biennium (2022-2023) of 18</a:t>
            </a:r>
            <a:r>
              <a:rPr lang="en-US" sz="2000" baseline="30000" dirty="0">
                <a:latin typeface="Segoe UI" panose="020B0502040204020203" pitchFamily="34" charset="0"/>
                <a:cs typeface="Segoe UI" panose="020B0502040204020203" pitchFamily="34" charset="0"/>
              </a:rPr>
              <a:t>th</a:t>
            </a:r>
            <a:r>
              <a:rPr lang="en-US" sz="2000" dirty="0">
                <a:latin typeface="Segoe UI" panose="020B0502040204020203" pitchFamily="34" charset="0"/>
                <a:cs typeface="Segoe UI" panose="020B0502040204020203" pitchFamily="34" charset="0"/>
              </a:rPr>
              <a:t> Financial Period increasing. Planned near full spend of available funds, including unspent funds from 2020-2021:</a:t>
            </a:r>
          </a:p>
          <a:p>
            <a:pPr marL="714375" indent="-357188">
              <a:lnSpc>
                <a:spcPct val="100000"/>
              </a:lnSpc>
              <a:spcBef>
                <a:spcPts val="1200"/>
              </a:spcBef>
              <a:spcAft>
                <a:spcPts val="0"/>
              </a:spcAft>
              <a:buFont typeface="Wingdings" panose="05000000000000000000" pitchFamily="2" charset="2"/>
              <a:buChar char="Ø"/>
              <a:defRPr/>
            </a:pPr>
            <a:r>
              <a:rPr lang="en-US" sz="1800" dirty="0">
                <a:latin typeface="Segoe UI" panose="020B0502040204020203" pitchFamily="34" charset="0"/>
                <a:cs typeface="Segoe UI" panose="020B0502040204020203" pitchFamily="34" charset="0"/>
              </a:rPr>
              <a:t>Travel and other operations increasing since mid-2022 as COVID-19 pandemic restrictions were reduced</a:t>
            </a:r>
          </a:p>
          <a:p>
            <a:pPr marL="714375" indent="-357188">
              <a:lnSpc>
                <a:spcPct val="100000"/>
              </a:lnSpc>
              <a:spcBef>
                <a:spcPts val="1200"/>
              </a:spcBef>
              <a:spcAft>
                <a:spcPts val="0"/>
              </a:spcAft>
              <a:buFont typeface="Wingdings" panose="05000000000000000000" pitchFamily="2" charset="2"/>
              <a:buChar char="Ø"/>
              <a:defRPr/>
            </a:pPr>
            <a:r>
              <a:rPr lang="en-US" sz="1800" dirty="0">
                <a:latin typeface="Segoe UI" panose="020B0502040204020203" pitchFamily="34" charset="0"/>
                <a:cs typeface="Segoe UI" panose="020B0502040204020203" pitchFamily="34" charset="0"/>
              </a:rPr>
              <a:t>Inflationary impacts, particularly on energy, </a:t>
            </a:r>
            <a:r>
              <a:rPr lang="en-US" sz="1800">
                <a:latin typeface="Segoe UI" panose="020B0502040204020203" pitchFamily="34" charset="0"/>
                <a:cs typeface="Segoe UI" panose="020B0502040204020203" pitchFamily="34" charset="0"/>
              </a:rPr>
              <a:t>impacting expenditures</a:t>
            </a:r>
            <a:endParaRPr lang="en-US" sz="1800" dirty="0">
              <a:latin typeface="Segoe UI" panose="020B0502040204020203" pitchFamily="34" charset="0"/>
              <a:cs typeface="Segoe UI" panose="020B0502040204020203" pitchFamily="34" charset="0"/>
            </a:endParaRPr>
          </a:p>
          <a:p>
            <a:pPr marL="714375" indent="-357188">
              <a:lnSpc>
                <a:spcPct val="100000"/>
              </a:lnSpc>
              <a:spcBef>
                <a:spcPts val="1200"/>
              </a:spcBef>
              <a:spcAft>
                <a:spcPts val="0"/>
              </a:spcAft>
              <a:buFont typeface="Wingdings" panose="05000000000000000000" pitchFamily="2" charset="2"/>
              <a:buChar char="Ø"/>
              <a:defRPr/>
            </a:pPr>
            <a:r>
              <a:rPr lang="en-US" sz="1800" dirty="0">
                <a:latin typeface="Segoe UI" panose="020B0502040204020203" pitchFamily="34" charset="0"/>
                <a:cs typeface="Segoe UI" panose="020B0502040204020203" pitchFamily="34" charset="0"/>
              </a:rPr>
              <a:t>Unspent funds from 2020-2021 approved for re-utilization by EC-73</a:t>
            </a:r>
          </a:p>
          <a:p>
            <a:pPr marL="1171575" lvl="1" indent="-357188">
              <a:lnSpc>
                <a:spcPct val="100000"/>
              </a:lnSpc>
              <a:spcBef>
                <a:spcPts val="1200"/>
              </a:spcBef>
              <a:spcAft>
                <a:spcPts val="0"/>
              </a:spcAft>
              <a:buFont typeface="Wingdings" panose="05000000000000000000" pitchFamily="2" charset="2"/>
              <a:buChar char="Ø"/>
              <a:defRPr/>
            </a:pPr>
            <a:r>
              <a:rPr lang="en-US" sz="1800" dirty="0">
                <a:latin typeface="Segoe UI" panose="020B0502040204020203" pitchFamily="34" charset="0"/>
                <a:cs typeface="Segoe UI" panose="020B0502040204020203" pitchFamily="34" charset="0"/>
              </a:rPr>
              <a:t>Being utilized for deferred programmatic activities and growing demands on WMO</a:t>
            </a:r>
          </a:p>
          <a:p>
            <a:pPr marL="1171575" lvl="1" indent="-357188">
              <a:lnSpc>
                <a:spcPct val="100000"/>
              </a:lnSpc>
              <a:spcBef>
                <a:spcPts val="1200"/>
              </a:spcBef>
              <a:spcAft>
                <a:spcPts val="0"/>
              </a:spcAft>
              <a:buFont typeface="Wingdings" panose="05000000000000000000" pitchFamily="2" charset="2"/>
              <a:buChar char="Ø"/>
              <a:defRPr/>
            </a:pPr>
            <a:r>
              <a:rPr lang="en-US" sz="1800" dirty="0">
                <a:latin typeface="Segoe UI" panose="020B0502040204020203" pitchFamily="34" charset="0"/>
                <a:cs typeface="Segoe UI" panose="020B0502040204020203" pitchFamily="34" charset="0"/>
              </a:rPr>
              <a:t>Supporting critical investment needs (e.g. Headquarters Building, ERP upgrade, Regional Office IT infrastructure)</a:t>
            </a:r>
          </a:p>
          <a:p>
            <a:pPr marL="714375" indent="-357188">
              <a:lnSpc>
                <a:spcPct val="100000"/>
              </a:lnSpc>
              <a:spcBef>
                <a:spcPts val="1200"/>
              </a:spcBef>
              <a:spcAft>
                <a:spcPts val="0"/>
              </a:spcAft>
              <a:buFont typeface="Wingdings" panose="05000000000000000000" pitchFamily="2" charset="2"/>
              <a:buChar char="Ø"/>
              <a:defRPr/>
            </a:pPr>
            <a:r>
              <a:rPr lang="en-US" sz="1800" dirty="0">
                <a:latin typeface="Segoe UI" panose="020B0502040204020203" pitchFamily="34" charset="0"/>
                <a:cs typeface="Segoe UI" panose="020B0502040204020203" pitchFamily="34" charset="0"/>
              </a:rPr>
              <a:t>Final elements of Secretariat reorganization</a:t>
            </a:r>
          </a:p>
          <a:p>
            <a:pPr marL="1171575" lvl="1" indent="-357188">
              <a:lnSpc>
                <a:spcPct val="100000"/>
              </a:lnSpc>
              <a:spcBef>
                <a:spcPts val="1200"/>
              </a:spcBef>
              <a:spcAft>
                <a:spcPts val="0"/>
              </a:spcAft>
              <a:buFont typeface="Wingdings" panose="05000000000000000000" pitchFamily="2" charset="2"/>
              <a:buChar char="Ø"/>
              <a:defRPr/>
            </a:pPr>
            <a:r>
              <a:rPr lang="en-US" sz="1800" dirty="0">
                <a:latin typeface="Segoe UI" panose="020B0502040204020203" pitchFamily="34" charset="0"/>
                <a:cs typeface="Segoe UI" panose="020B0502040204020203" pitchFamily="34" charset="0"/>
              </a:rPr>
              <a:t>Reinvestment in technical staff from generated administrative staff costs savings was mostly completed in 2022</a:t>
            </a:r>
            <a:endParaRPr lang="en-US" sz="1700" dirty="0">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A5B9653B-DB25-BF6F-5C85-1FB39B6C31D1}"/>
              </a:ext>
            </a:extLst>
          </p:cNvPr>
          <p:cNvSpPr>
            <a:spLocks noGrp="1"/>
          </p:cNvSpPr>
          <p:nvPr>
            <p:ph type="sldNum" sz="quarter" idx="4"/>
          </p:nvPr>
        </p:nvSpPr>
        <p:spPr/>
        <p:txBody>
          <a:bodyPr/>
          <a:lstStyle/>
          <a:p>
            <a:fld id="{9860EDB8-5305-433F-BE41-D7A86D811DB3}" type="slidenum">
              <a:rPr lang="en-US" smtClean="0"/>
              <a:pPr/>
              <a:t>36</a:t>
            </a:fld>
            <a:endParaRPr lang="en-US" dirty="0"/>
          </a:p>
        </p:txBody>
      </p:sp>
    </p:spTree>
    <p:extLst>
      <p:ext uri="{BB962C8B-B14F-4D97-AF65-F5344CB8AC3E}">
        <p14:creationId xmlns:p14="http://schemas.microsoft.com/office/powerpoint/2010/main" val="36944209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8570542" cy="640080"/>
          </a:xfrm>
        </p:spPr>
        <p:txBody>
          <a:bodyPr>
            <a:noAutofit/>
          </a:bodyPr>
          <a:lstStyle/>
          <a:p>
            <a:r>
              <a:rPr lang="en-US" dirty="0">
                <a:latin typeface="Segoe UI"/>
                <a:cs typeface="Segoe UI"/>
              </a:rPr>
              <a:t>2022 Regular Budget Implementation</a:t>
            </a:r>
            <a:endParaRPr lang="en-US" dirty="0"/>
          </a:p>
        </p:txBody>
      </p:sp>
      <p:sp>
        <p:nvSpPr>
          <p:cNvPr id="3" name="Content Placeholder 17">
            <a:extLst>
              <a:ext uri="{FF2B5EF4-FFF2-40B4-BE49-F238E27FC236}">
                <a16:creationId xmlns:a16="http://schemas.microsoft.com/office/drawing/2014/main" id="{3DCFFF11-62AB-80DE-9B3E-93C5C0B867A0}"/>
              </a:ext>
            </a:extLst>
          </p:cNvPr>
          <p:cNvSpPr txBox="1">
            <a:spLocks/>
          </p:cNvSpPr>
          <p:nvPr/>
        </p:nvSpPr>
        <p:spPr>
          <a:xfrm>
            <a:off x="541609" y="6002766"/>
            <a:ext cx="11012104" cy="40717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0"/>
              </a:spcAft>
              <a:buNone/>
              <a:defRPr/>
            </a:pPr>
            <a:r>
              <a:rPr lang="en-US" sz="2000" dirty="0">
                <a:latin typeface="Segoe UI" panose="020B0502040204020203" pitchFamily="34" charset="0"/>
                <a:cs typeface="Segoe UI" panose="020B0502040204020203" pitchFamily="34" charset="0"/>
              </a:rPr>
              <a:t>2022 incurred spend in excess of 2022 budget due to unspent funds from 2020-2021 biennium</a:t>
            </a:r>
          </a:p>
        </p:txBody>
      </p:sp>
      <p:pic>
        <p:nvPicPr>
          <p:cNvPr id="4" name="Picture 3">
            <a:extLst>
              <a:ext uri="{FF2B5EF4-FFF2-40B4-BE49-F238E27FC236}">
                <a16:creationId xmlns:a16="http://schemas.microsoft.com/office/drawing/2014/main" id="{F7CEEDFC-44DC-CAF5-B3E6-44437A7843D6}"/>
              </a:ext>
            </a:extLst>
          </p:cNvPr>
          <p:cNvPicPr>
            <a:picLocks noChangeAspect="1"/>
          </p:cNvPicPr>
          <p:nvPr/>
        </p:nvPicPr>
        <p:blipFill>
          <a:blip r:embed="rId2"/>
          <a:stretch>
            <a:fillRect/>
          </a:stretch>
        </p:blipFill>
        <p:spPr>
          <a:xfrm>
            <a:off x="2087872" y="2067306"/>
            <a:ext cx="8016257" cy="3601974"/>
          </a:xfrm>
          <a:prstGeom prst="rect">
            <a:avLst/>
          </a:prstGeom>
        </p:spPr>
      </p:pic>
      <p:sp>
        <p:nvSpPr>
          <p:cNvPr id="5" name="Oval 4">
            <a:extLst>
              <a:ext uri="{FF2B5EF4-FFF2-40B4-BE49-F238E27FC236}">
                <a16:creationId xmlns:a16="http://schemas.microsoft.com/office/drawing/2014/main" id="{105A2FAE-AD28-E8E8-5DC5-A5F4892C1995}"/>
              </a:ext>
            </a:extLst>
          </p:cNvPr>
          <p:cNvSpPr/>
          <p:nvPr/>
        </p:nvSpPr>
        <p:spPr>
          <a:xfrm>
            <a:off x="7480663" y="5320937"/>
            <a:ext cx="1715588" cy="407177"/>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E0BC8205-C622-52A6-6521-258E3B777A83}"/>
              </a:ext>
            </a:extLst>
          </p:cNvPr>
          <p:cNvSpPr>
            <a:spLocks noGrp="1"/>
          </p:cNvSpPr>
          <p:nvPr>
            <p:ph type="sldNum" sz="quarter" idx="4"/>
          </p:nvPr>
        </p:nvSpPr>
        <p:spPr/>
        <p:txBody>
          <a:bodyPr/>
          <a:lstStyle/>
          <a:p>
            <a:fld id="{9860EDB8-5305-433F-BE41-D7A86D811DB3}" type="slidenum">
              <a:rPr lang="en-US" smtClean="0"/>
              <a:pPr/>
              <a:t>37</a:t>
            </a:fld>
            <a:endParaRPr lang="en-US" dirty="0"/>
          </a:p>
        </p:txBody>
      </p:sp>
    </p:spTree>
    <p:extLst>
      <p:ext uri="{BB962C8B-B14F-4D97-AF65-F5344CB8AC3E}">
        <p14:creationId xmlns:p14="http://schemas.microsoft.com/office/powerpoint/2010/main" val="2170839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7" y="448056"/>
            <a:ext cx="8881210" cy="640080"/>
          </a:xfrm>
        </p:spPr>
        <p:txBody>
          <a:bodyPr>
            <a:normAutofit/>
          </a:bodyPr>
          <a:lstStyle/>
          <a:p>
            <a:pPr lvl="0">
              <a:spcAft>
                <a:spcPts val="600"/>
              </a:spcAft>
              <a:defRPr/>
            </a:pPr>
            <a:r>
              <a:rPr lang="en-US" dirty="0">
                <a:latin typeface="Segoe UI" panose="020B0502040204020203" pitchFamily="34" charset="0"/>
                <a:cs typeface="Segoe UI" panose="020B0502040204020203" pitchFamily="34" charset="0"/>
              </a:rPr>
              <a:t>EC Role in Maximum Expenditures Review</a:t>
            </a:r>
          </a:p>
        </p:txBody>
      </p:sp>
      <p:pic>
        <p:nvPicPr>
          <p:cNvPr id="4" name="Picture 3">
            <a:extLst>
              <a:ext uri="{FF2B5EF4-FFF2-40B4-BE49-F238E27FC236}">
                <a16:creationId xmlns:a16="http://schemas.microsoft.com/office/drawing/2014/main" id="{643500DE-FA64-4495-8D69-32ED08CD6631}"/>
              </a:ext>
            </a:extLst>
          </p:cNvPr>
          <p:cNvPicPr>
            <a:picLocks noChangeAspect="1"/>
          </p:cNvPicPr>
          <p:nvPr/>
        </p:nvPicPr>
        <p:blipFill>
          <a:blip r:embed="rId2"/>
          <a:stretch>
            <a:fillRect/>
          </a:stretch>
        </p:blipFill>
        <p:spPr>
          <a:xfrm>
            <a:off x="507335" y="1402080"/>
            <a:ext cx="5465955" cy="5147161"/>
          </a:xfrm>
          <a:prstGeom prst="rect">
            <a:avLst/>
          </a:prstGeom>
        </p:spPr>
      </p:pic>
      <p:sp>
        <p:nvSpPr>
          <p:cNvPr id="7" name="Speech Bubble: Rectangle 6">
            <a:extLst>
              <a:ext uri="{FF2B5EF4-FFF2-40B4-BE49-F238E27FC236}">
                <a16:creationId xmlns:a16="http://schemas.microsoft.com/office/drawing/2014/main" id="{3092A58D-E69F-4AC2-A7EA-C1DAA89C4C4B}"/>
              </a:ext>
            </a:extLst>
          </p:cNvPr>
          <p:cNvSpPr/>
          <p:nvPr/>
        </p:nvSpPr>
        <p:spPr>
          <a:xfrm>
            <a:off x="6660042" y="2685996"/>
            <a:ext cx="4340433" cy="840417"/>
          </a:xfrm>
          <a:prstGeom prst="wedgeRectCallout">
            <a:avLst>
              <a:gd name="adj1" fmla="val -71928"/>
              <a:gd name="adj2" fmla="val 307193"/>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EC examines the maximum expenditure estimates prepared by the Secretary-General and reports to Congress</a:t>
            </a:r>
            <a:endParaRPr lang="en-CH" dirty="0"/>
          </a:p>
        </p:txBody>
      </p:sp>
      <p:sp>
        <p:nvSpPr>
          <p:cNvPr id="5" name="Slide Number Placeholder 4">
            <a:extLst>
              <a:ext uri="{FF2B5EF4-FFF2-40B4-BE49-F238E27FC236}">
                <a16:creationId xmlns:a16="http://schemas.microsoft.com/office/drawing/2014/main" id="{72507B69-0443-85A9-FFFE-3DF6D00244ED}"/>
              </a:ext>
            </a:extLst>
          </p:cNvPr>
          <p:cNvSpPr>
            <a:spLocks noGrp="1"/>
          </p:cNvSpPr>
          <p:nvPr>
            <p:ph type="sldNum" sz="quarter" idx="4"/>
          </p:nvPr>
        </p:nvSpPr>
        <p:spPr/>
        <p:txBody>
          <a:bodyPr/>
          <a:lstStyle/>
          <a:p>
            <a:fld id="{9860EDB8-5305-433F-BE41-D7A86D811DB3}" type="slidenum">
              <a:rPr lang="en-US" smtClean="0"/>
              <a:pPr/>
              <a:t>38</a:t>
            </a:fld>
            <a:endParaRPr lang="en-US" dirty="0"/>
          </a:p>
        </p:txBody>
      </p:sp>
    </p:spTree>
    <p:extLst>
      <p:ext uri="{BB962C8B-B14F-4D97-AF65-F5344CB8AC3E}">
        <p14:creationId xmlns:p14="http://schemas.microsoft.com/office/powerpoint/2010/main" val="25968336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Milestone 5" title="Milestone 5">
            <a:extLst>
              <a:ext uri="{FF2B5EF4-FFF2-40B4-BE49-F238E27FC236}">
                <a16:creationId xmlns:a16="http://schemas.microsoft.com/office/drawing/2014/main" id="{7293159A-06E8-4D3D-BD4A-F8136CC75C6D}"/>
              </a:ext>
            </a:extLst>
          </p:cNvPr>
          <p:cNvGrpSpPr/>
          <p:nvPr/>
        </p:nvGrpSpPr>
        <p:grpSpPr>
          <a:xfrm>
            <a:off x="1310969" y="2889163"/>
            <a:ext cx="1709260" cy="2673260"/>
            <a:chOff x="5933117" y="1980421"/>
            <a:chExt cx="1322054" cy="3459150"/>
          </a:xfrm>
        </p:grpSpPr>
        <p:grpSp>
          <p:nvGrpSpPr>
            <p:cNvPr id="86" name="Group 85" title="Milestone Text">
              <a:extLst>
                <a:ext uri="{FF2B5EF4-FFF2-40B4-BE49-F238E27FC236}">
                  <a16:creationId xmlns:a16="http://schemas.microsoft.com/office/drawing/2014/main" id="{81AB92DE-8343-4CA8-BB81-F744920060D9}"/>
                </a:ext>
              </a:extLst>
            </p:cNvPr>
            <p:cNvGrpSpPr/>
            <p:nvPr/>
          </p:nvGrpSpPr>
          <p:grpSpPr>
            <a:xfrm>
              <a:off x="5933117" y="1980421"/>
              <a:ext cx="1322054" cy="542438"/>
              <a:chOff x="2013333" y="2967714"/>
              <a:chExt cx="1322054" cy="542438"/>
            </a:xfrm>
          </p:grpSpPr>
          <p:sp>
            <p:nvSpPr>
              <p:cNvPr id="89" name="TextBox 88">
                <a:extLst>
                  <a:ext uri="{FF2B5EF4-FFF2-40B4-BE49-F238E27FC236}">
                    <a16:creationId xmlns:a16="http://schemas.microsoft.com/office/drawing/2014/main" id="{77B45066-C7F6-4F50-9330-7A114FF7B687}"/>
                  </a:ext>
                </a:extLst>
              </p:cNvPr>
              <p:cNvSpPr txBox="1"/>
              <p:nvPr/>
            </p:nvSpPr>
            <p:spPr>
              <a:xfrm>
                <a:off x="2013333" y="2967714"/>
                <a:ext cx="1294782" cy="358431"/>
              </a:xfrm>
              <a:prstGeom prst="rect">
                <a:avLst/>
              </a:prstGeom>
              <a:noFill/>
            </p:spPr>
            <p:txBody>
              <a:bodyPr wrap="square" lIns="0" tIns="0" rIns="0" bIns="0" rtlCol="0">
                <a:spAutoFit/>
              </a:bodyPr>
              <a:lstStyle/>
              <a:p>
                <a:r>
                  <a:rPr lang="en-ZA" dirty="0">
                    <a:solidFill>
                      <a:schemeClr val="tx1">
                        <a:lumMod val="75000"/>
                        <a:lumOff val="25000"/>
                      </a:schemeClr>
                    </a:solidFill>
                  </a:rPr>
                  <a:t>EC-75</a:t>
                </a:r>
              </a:p>
            </p:txBody>
          </p:sp>
          <p:sp>
            <p:nvSpPr>
              <p:cNvPr id="90" name="TextBox 89">
                <a:extLst>
                  <a:ext uri="{FF2B5EF4-FFF2-40B4-BE49-F238E27FC236}">
                    <a16:creationId xmlns:a16="http://schemas.microsoft.com/office/drawing/2014/main" id="{5B0C116E-B947-4296-8434-A2F9DC694084}"/>
                  </a:ext>
                </a:extLst>
              </p:cNvPr>
              <p:cNvSpPr txBox="1"/>
              <p:nvPr/>
            </p:nvSpPr>
            <p:spPr>
              <a:xfrm>
                <a:off x="2040605" y="3311024"/>
                <a:ext cx="1294782" cy="199128"/>
              </a:xfrm>
              <a:prstGeom prst="rect">
                <a:avLst/>
              </a:prstGeom>
              <a:noFill/>
            </p:spPr>
            <p:txBody>
              <a:bodyPr wrap="square" lIns="0" tIns="0" rIns="0" bIns="0" rtlCol="0">
                <a:spAutoFit/>
              </a:bodyPr>
              <a:lstStyle/>
              <a:p>
                <a:r>
                  <a:rPr lang="en-ZA" sz="1000" dirty="0">
                    <a:solidFill>
                      <a:schemeClr val="tx1">
                        <a:lumMod val="75000"/>
                        <a:lumOff val="25000"/>
                      </a:schemeClr>
                    </a:solidFill>
                  </a:rPr>
                  <a:t>Deliberation of Strategic Plan</a:t>
                </a:r>
              </a:p>
            </p:txBody>
          </p:sp>
        </p:grpSp>
        <p:sp>
          <p:nvSpPr>
            <p:cNvPr id="87" name="Arrow: Down 86" title="Milestone Tall Arrow">
              <a:extLst>
                <a:ext uri="{FF2B5EF4-FFF2-40B4-BE49-F238E27FC236}">
                  <a16:creationId xmlns:a16="http://schemas.microsoft.com/office/drawing/2014/main" id="{C404134D-4EBC-47B4-982F-A42094CEAB48}"/>
                </a:ext>
              </a:extLst>
            </p:cNvPr>
            <p:cNvSpPr/>
            <p:nvPr/>
          </p:nvSpPr>
          <p:spPr>
            <a:xfrm>
              <a:off x="6008504" y="2596164"/>
              <a:ext cx="444516" cy="2843407"/>
            </a:xfrm>
            <a:prstGeom prst="downArrow">
              <a:avLst>
                <a:gd name="adj1" fmla="val 100000"/>
                <a:gd name="adj2" fmla="val 50000"/>
              </a:avLst>
            </a:prstGeom>
            <a:gradFill>
              <a:gsLst>
                <a:gs pos="20000">
                  <a:schemeClr val="accent1"/>
                </a:gs>
                <a:gs pos="84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88" name="Oval 87" title="Milestone Number">
              <a:extLst>
                <a:ext uri="{FF2B5EF4-FFF2-40B4-BE49-F238E27FC236}">
                  <a16:creationId xmlns:a16="http://schemas.microsoft.com/office/drawing/2014/main" id="{E57DB62C-D525-449F-9FB2-916C7D331AF0}"/>
                </a:ext>
              </a:extLst>
            </p:cNvPr>
            <p:cNvSpPr/>
            <p:nvPr/>
          </p:nvSpPr>
          <p:spPr>
            <a:xfrm>
              <a:off x="6108724" y="2787012"/>
              <a:ext cx="200150" cy="276811"/>
            </a:xfrm>
            <a:prstGeom prst="ellipse">
              <a:avLst/>
            </a:prstGeom>
            <a:solidFill>
              <a:schemeClr val="bg1"/>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tx1">
                      <a:lumMod val="65000"/>
                      <a:lumOff val="35000"/>
                    </a:schemeClr>
                  </a:solidFill>
                </a:rPr>
                <a:t>02</a:t>
              </a:r>
            </a:p>
          </p:txBody>
        </p:sp>
      </p:grpSp>
      <p:sp>
        <p:nvSpPr>
          <p:cNvPr id="2" name="Title 1">
            <a:extLst>
              <a:ext uri="{FF2B5EF4-FFF2-40B4-BE49-F238E27FC236}">
                <a16:creationId xmlns:a16="http://schemas.microsoft.com/office/drawing/2014/main" id="{33189D58-1F1D-435B-96BC-55D4FFBB1DCF}"/>
              </a:ext>
            </a:extLst>
          </p:cNvPr>
          <p:cNvSpPr>
            <a:spLocks noGrp="1"/>
          </p:cNvSpPr>
          <p:nvPr>
            <p:ph type="title"/>
          </p:nvPr>
        </p:nvSpPr>
        <p:spPr>
          <a:xfrm>
            <a:off x="521207" y="448056"/>
            <a:ext cx="7646249" cy="640080"/>
          </a:xfrm>
        </p:spPr>
        <p:txBody>
          <a:bodyPr>
            <a:noAutofit/>
          </a:bodyPr>
          <a:lstStyle/>
          <a:p>
            <a:r>
              <a:rPr lang="en-ZA" dirty="0">
                <a:latin typeface="+mn-lt"/>
              </a:rPr>
              <a:t>Roadmap for Maximum Expenditures Approval</a:t>
            </a:r>
            <a:endParaRPr lang="en-US" dirty="0">
              <a:latin typeface="+mn-lt"/>
            </a:endParaRPr>
          </a:p>
        </p:txBody>
      </p:sp>
      <p:grpSp>
        <p:nvGrpSpPr>
          <p:cNvPr id="4" name="Milestone 2" title="Milestone 2">
            <a:extLst>
              <a:ext uri="{FF2B5EF4-FFF2-40B4-BE49-F238E27FC236}">
                <a16:creationId xmlns:a16="http://schemas.microsoft.com/office/drawing/2014/main" id="{F7F652D5-53C6-45AB-92A0-C0483389991D}"/>
              </a:ext>
            </a:extLst>
          </p:cNvPr>
          <p:cNvGrpSpPr/>
          <p:nvPr/>
        </p:nvGrpSpPr>
        <p:grpSpPr>
          <a:xfrm>
            <a:off x="4257014" y="1353783"/>
            <a:ext cx="1959747" cy="4083286"/>
            <a:chOff x="1479740" y="1174884"/>
            <a:chExt cx="1315711" cy="4264688"/>
          </a:xfrm>
        </p:grpSpPr>
        <p:sp>
          <p:nvSpPr>
            <p:cNvPr id="5" name="Arrow: Down 4" title="Milestone Tall Arrow">
              <a:extLst>
                <a:ext uri="{FF2B5EF4-FFF2-40B4-BE49-F238E27FC236}">
                  <a16:creationId xmlns:a16="http://schemas.microsoft.com/office/drawing/2014/main" id="{692A78DE-223A-40FE-8D21-C26B22974753}"/>
                </a:ext>
              </a:extLst>
            </p:cNvPr>
            <p:cNvSpPr/>
            <p:nvPr/>
          </p:nvSpPr>
          <p:spPr>
            <a:xfrm>
              <a:off x="1479740" y="1902395"/>
              <a:ext cx="832863" cy="3537177"/>
            </a:xfrm>
            <a:prstGeom prst="downArrow">
              <a:avLst>
                <a:gd name="adj1" fmla="val 100000"/>
                <a:gd name="adj2" fmla="val 50000"/>
              </a:avLst>
            </a:prstGeom>
            <a:gradFill>
              <a:gsLst>
                <a:gs pos="27000">
                  <a:schemeClr val="accent1"/>
                </a:gs>
                <a:gs pos="94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6" name="Oval 5" title="Milestone Number">
              <a:extLst>
                <a:ext uri="{FF2B5EF4-FFF2-40B4-BE49-F238E27FC236}">
                  <a16:creationId xmlns:a16="http://schemas.microsoft.com/office/drawing/2014/main" id="{3056B892-B618-410B-8F4C-8E3828C4AEF1}"/>
                </a:ext>
              </a:extLst>
            </p:cNvPr>
            <p:cNvSpPr/>
            <p:nvPr/>
          </p:nvSpPr>
          <p:spPr>
            <a:xfrm>
              <a:off x="1566386" y="2085415"/>
              <a:ext cx="235230" cy="296963"/>
            </a:xfrm>
            <a:prstGeom prst="ellipse">
              <a:avLst/>
            </a:prstGeom>
            <a:solidFill>
              <a:schemeClr val="bg1"/>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tx1">
                      <a:lumMod val="65000"/>
                      <a:lumOff val="35000"/>
                    </a:schemeClr>
                  </a:solidFill>
                </a:rPr>
                <a:t>03</a:t>
              </a:r>
            </a:p>
          </p:txBody>
        </p:sp>
        <p:grpSp>
          <p:nvGrpSpPr>
            <p:cNvPr id="7" name="Group 6" title="Milestone Text">
              <a:extLst>
                <a:ext uri="{FF2B5EF4-FFF2-40B4-BE49-F238E27FC236}">
                  <a16:creationId xmlns:a16="http://schemas.microsoft.com/office/drawing/2014/main" id="{4E7CA3F6-43A6-4170-A0A5-370A30751008}"/>
                </a:ext>
              </a:extLst>
            </p:cNvPr>
            <p:cNvGrpSpPr/>
            <p:nvPr/>
          </p:nvGrpSpPr>
          <p:grpSpPr>
            <a:xfrm>
              <a:off x="1479740" y="1174884"/>
              <a:ext cx="1315711" cy="629906"/>
              <a:chOff x="2110555" y="2162177"/>
              <a:chExt cx="1315711" cy="629906"/>
            </a:xfrm>
          </p:grpSpPr>
          <p:sp>
            <p:nvSpPr>
              <p:cNvPr id="8" name="TextBox 7">
                <a:extLst>
                  <a:ext uri="{FF2B5EF4-FFF2-40B4-BE49-F238E27FC236}">
                    <a16:creationId xmlns:a16="http://schemas.microsoft.com/office/drawing/2014/main" id="{70ECAF0F-0ECF-4939-8015-CA374730A005}"/>
                  </a:ext>
                </a:extLst>
              </p:cNvPr>
              <p:cNvSpPr txBox="1"/>
              <p:nvPr/>
            </p:nvSpPr>
            <p:spPr>
              <a:xfrm>
                <a:off x="2110555" y="2162177"/>
                <a:ext cx="1294782" cy="276999"/>
              </a:xfrm>
              <a:prstGeom prst="rect">
                <a:avLst/>
              </a:prstGeom>
              <a:noFill/>
            </p:spPr>
            <p:txBody>
              <a:bodyPr wrap="square" lIns="0" tIns="0" rIns="0" bIns="0" rtlCol="0">
                <a:spAutoFit/>
              </a:bodyPr>
              <a:lstStyle/>
              <a:p>
                <a:r>
                  <a:rPr lang="en-ZA" dirty="0">
                    <a:solidFill>
                      <a:schemeClr val="tx1">
                        <a:lumMod val="75000"/>
                        <a:lumOff val="25000"/>
                      </a:schemeClr>
                    </a:solidFill>
                  </a:rPr>
                  <a:t>Publishing</a:t>
                </a:r>
              </a:p>
            </p:txBody>
          </p:sp>
          <p:sp>
            <p:nvSpPr>
              <p:cNvPr id="9" name="TextBox 8">
                <a:extLst>
                  <a:ext uri="{FF2B5EF4-FFF2-40B4-BE49-F238E27FC236}">
                    <a16:creationId xmlns:a16="http://schemas.microsoft.com/office/drawing/2014/main" id="{945F50E1-2C9E-4FE3-AEE7-93515E366232}"/>
                  </a:ext>
                </a:extLst>
              </p:cNvPr>
              <p:cNvSpPr txBox="1"/>
              <p:nvPr/>
            </p:nvSpPr>
            <p:spPr>
              <a:xfrm>
                <a:off x="2110555" y="2470633"/>
                <a:ext cx="1315711" cy="321450"/>
              </a:xfrm>
              <a:prstGeom prst="rect">
                <a:avLst/>
              </a:prstGeom>
              <a:noFill/>
            </p:spPr>
            <p:txBody>
              <a:bodyPr wrap="square" lIns="0" tIns="0" rIns="0" bIns="0" rtlCol="0">
                <a:spAutoFit/>
              </a:bodyPr>
              <a:lstStyle/>
              <a:p>
                <a:r>
                  <a:rPr lang="en-ZA" sz="1000" dirty="0">
                    <a:solidFill>
                      <a:schemeClr val="tx1">
                        <a:lumMod val="75000"/>
                        <a:lumOff val="25000"/>
                      </a:schemeClr>
                    </a:solidFill>
                  </a:rPr>
                  <a:t>Draft Cg-19 resolution, Cg-19 INF</a:t>
                </a:r>
                <a:br>
                  <a:rPr lang="en-ZA" sz="1000" dirty="0">
                    <a:solidFill>
                      <a:schemeClr val="tx1">
                        <a:lumMod val="75000"/>
                        <a:lumOff val="25000"/>
                      </a:schemeClr>
                    </a:solidFill>
                  </a:rPr>
                </a:br>
                <a:r>
                  <a:rPr lang="en-ZA" sz="1000" dirty="0">
                    <a:solidFill>
                      <a:schemeClr val="tx1">
                        <a:lumMod val="75000"/>
                        <a:lumOff val="25000"/>
                      </a:schemeClr>
                    </a:solidFill>
                  </a:rPr>
                  <a:t>Draft EC-76 Rec., EC INF</a:t>
                </a:r>
              </a:p>
            </p:txBody>
          </p:sp>
        </p:grpSp>
      </p:grpSp>
      <p:grpSp>
        <p:nvGrpSpPr>
          <p:cNvPr id="10" name="Timeline" title="Timeline">
            <a:extLst>
              <a:ext uri="{FF2B5EF4-FFF2-40B4-BE49-F238E27FC236}">
                <a16:creationId xmlns:a16="http://schemas.microsoft.com/office/drawing/2014/main" id="{40904A24-8A9A-4610-8C3A-60F2F3B43AA0}"/>
              </a:ext>
            </a:extLst>
          </p:cNvPr>
          <p:cNvGrpSpPr/>
          <p:nvPr/>
        </p:nvGrpSpPr>
        <p:grpSpPr>
          <a:xfrm>
            <a:off x="799756" y="5519804"/>
            <a:ext cx="10602339" cy="863328"/>
            <a:chOff x="418011" y="5519804"/>
            <a:chExt cx="10360345" cy="863328"/>
          </a:xfrm>
        </p:grpSpPr>
        <p:grpSp>
          <p:nvGrpSpPr>
            <p:cNvPr id="11" name="Group 10" title="Timeline">
              <a:extLst>
                <a:ext uri="{FF2B5EF4-FFF2-40B4-BE49-F238E27FC236}">
                  <a16:creationId xmlns:a16="http://schemas.microsoft.com/office/drawing/2014/main" id="{F00DB210-B742-4BCF-8130-FAD99E189307}"/>
                </a:ext>
              </a:extLst>
            </p:cNvPr>
            <p:cNvGrpSpPr/>
            <p:nvPr/>
          </p:nvGrpSpPr>
          <p:grpSpPr>
            <a:xfrm>
              <a:off x="418011" y="5519804"/>
              <a:ext cx="10360345" cy="165471"/>
              <a:chOff x="418011" y="3346265"/>
              <a:chExt cx="10360345" cy="165471"/>
            </a:xfrm>
          </p:grpSpPr>
          <p:cxnSp>
            <p:nvCxnSpPr>
              <p:cNvPr id="30" name="Straight Arrow Connector 29">
                <a:extLst>
                  <a:ext uri="{FF2B5EF4-FFF2-40B4-BE49-F238E27FC236}">
                    <a16:creationId xmlns:a16="http://schemas.microsoft.com/office/drawing/2014/main" id="{C405A227-1865-4896-B01E-E54A3C74CA63}"/>
                  </a:ext>
                </a:extLst>
              </p:cNvPr>
              <p:cNvCxnSpPr>
                <a:cxnSpLocks/>
              </p:cNvCxnSpPr>
              <p:nvPr/>
            </p:nvCxnSpPr>
            <p:spPr>
              <a:xfrm>
                <a:off x="418011" y="3429000"/>
                <a:ext cx="9065561"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B3D326A-63B7-43AC-8E88-D1655FC84E68}"/>
                  </a:ext>
                </a:extLst>
              </p:cNvPr>
              <p:cNvCxnSpPr>
                <a:cxnSpLocks/>
              </p:cNvCxnSpPr>
              <p:nvPr/>
            </p:nvCxnSpPr>
            <p:spPr>
              <a:xfrm>
                <a:off x="1067476" y="3346265"/>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DF389AB-E7D1-4354-A52C-186920A8B111}"/>
                  </a:ext>
                </a:extLst>
              </p:cNvPr>
              <p:cNvCxnSpPr>
                <a:cxnSpLocks/>
              </p:cNvCxnSpPr>
              <p:nvPr/>
            </p:nvCxnSpPr>
            <p:spPr>
              <a:xfrm>
                <a:off x="1714868"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9D074CE-00B4-4D5C-992F-E4DF21F71E72}"/>
                  </a:ext>
                </a:extLst>
              </p:cNvPr>
              <p:cNvCxnSpPr>
                <a:cxnSpLocks/>
              </p:cNvCxnSpPr>
              <p:nvPr/>
            </p:nvCxnSpPr>
            <p:spPr>
              <a:xfrm>
                <a:off x="2362260"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23580B8-5244-4611-9435-C582D2007D50}"/>
                  </a:ext>
                </a:extLst>
              </p:cNvPr>
              <p:cNvCxnSpPr>
                <a:cxnSpLocks/>
              </p:cNvCxnSpPr>
              <p:nvPr/>
            </p:nvCxnSpPr>
            <p:spPr>
              <a:xfrm>
                <a:off x="3009652"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51660B9-94AF-425D-BF03-D4C0F1885649}"/>
                  </a:ext>
                </a:extLst>
              </p:cNvPr>
              <p:cNvCxnSpPr>
                <a:cxnSpLocks/>
              </p:cNvCxnSpPr>
              <p:nvPr/>
            </p:nvCxnSpPr>
            <p:spPr>
              <a:xfrm>
                <a:off x="3657044" y="3346265"/>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BEE69E8-20CC-40FD-A64F-345E9793DB11}"/>
                  </a:ext>
                </a:extLst>
              </p:cNvPr>
              <p:cNvCxnSpPr>
                <a:cxnSpLocks/>
              </p:cNvCxnSpPr>
              <p:nvPr/>
            </p:nvCxnSpPr>
            <p:spPr>
              <a:xfrm>
                <a:off x="4304436"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91F7011-A8BB-4E21-915D-EBB5F3F81824}"/>
                  </a:ext>
                </a:extLst>
              </p:cNvPr>
              <p:cNvCxnSpPr>
                <a:cxnSpLocks/>
              </p:cNvCxnSpPr>
              <p:nvPr/>
            </p:nvCxnSpPr>
            <p:spPr>
              <a:xfrm>
                <a:off x="4951828"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42F2D9A-6744-4137-8325-F9435833DBDE}"/>
                  </a:ext>
                </a:extLst>
              </p:cNvPr>
              <p:cNvCxnSpPr>
                <a:cxnSpLocks/>
              </p:cNvCxnSpPr>
              <p:nvPr/>
            </p:nvCxnSpPr>
            <p:spPr>
              <a:xfrm>
                <a:off x="5599220"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F920865-2E16-477E-B010-1FCBF53CC1CF}"/>
                  </a:ext>
                </a:extLst>
              </p:cNvPr>
              <p:cNvCxnSpPr>
                <a:cxnSpLocks/>
              </p:cNvCxnSpPr>
              <p:nvPr/>
            </p:nvCxnSpPr>
            <p:spPr>
              <a:xfrm>
                <a:off x="6246612" y="3346265"/>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DF0F5AC-887C-4A28-811E-73989BAEEAB1}"/>
                  </a:ext>
                </a:extLst>
              </p:cNvPr>
              <p:cNvCxnSpPr>
                <a:cxnSpLocks/>
              </p:cNvCxnSpPr>
              <p:nvPr/>
            </p:nvCxnSpPr>
            <p:spPr>
              <a:xfrm>
                <a:off x="6894004"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C52CCED-42B6-402B-B6F3-AFB4AE2D78A2}"/>
                  </a:ext>
                </a:extLst>
              </p:cNvPr>
              <p:cNvCxnSpPr>
                <a:cxnSpLocks/>
              </p:cNvCxnSpPr>
              <p:nvPr/>
            </p:nvCxnSpPr>
            <p:spPr>
              <a:xfrm>
                <a:off x="7541396"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35D4252-1FE8-453F-9C91-E9C82B35503E}"/>
                  </a:ext>
                </a:extLst>
              </p:cNvPr>
              <p:cNvCxnSpPr>
                <a:cxnSpLocks/>
              </p:cNvCxnSpPr>
              <p:nvPr/>
            </p:nvCxnSpPr>
            <p:spPr>
              <a:xfrm>
                <a:off x="8188788"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E2E468C-F4B2-4C42-890E-982990D02573}"/>
                  </a:ext>
                </a:extLst>
              </p:cNvPr>
              <p:cNvCxnSpPr>
                <a:cxnSpLocks/>
              </p:cNvCxnSpPr>
              <p:nvPr/>
            </p:nvCxnSpPr>
            <p:spPr>
              <a:xfrm>
                <a:off x="8836180" y="3346265"/>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E17DDE5-6E85-4A60-901E-6C6997A12C30}"/>
                  </a:ext>
                </a:extLst>
              </p:cNvPr>
              <p:cNvCxnSpPr>
                <a:cxnSpLocks/>
              </p:cNvCxnSpPr>
              <p:nvPr/>
            </p:nvCxnSpPr>
            <p:spPr>
              <a:xfrm>
                <a:off x="9483572"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4DD0EC8-DE95-4A87-9391-381D06E5DF8D}"/>
                  </a:ext>
                </a:extLst>
              </p:cNvPr>
              <p:cNvCxnSpPr>
                <a:cxnSpLocks/>
              </p:cNvCxnSpPr>
              <p:nvPr/>
            </p:nvCxnSpPr>
            <p:spPr>
              <a:xfrm>
                <a:off x="10130964"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FF078BF-7273-47CC-B500-AC8BFE35F815}"/>
                  </a:ext>
                </a:extLst>
              </p:cNvPr>
              <p:cNvCxnSpPr>
                <a:cxnSpLocks/>
              </p:cNvCxnSpPr>
              <p:nvPr/>
            </p:nvCxnSpPr>
            <p:spPr>
              <a:xfrm>
                <a:off x="10778356"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12" name="Group 11" title="Timeline Text">
              <a:extLst>
                <a:ext uri="{FF2B5EF4-FFF2-40B4-BE49-F238E27FC236}">
                  <a16:creationId xmlns:a16="http://schemas.microsoft.com/office/drawing/2014/main" id="{34D8FDD4-5D0D-4F1B-8483-8362D29FC760}"/>
                </a:ext>
              </a:extLst>
            </p:cNvPr>
            <p:cNvGrpSpPr/>
            <p:nvPr/>
          </p:nvGrpSpPr>
          <p:grpSpPr>
            <a:xfrm>
              <a:off x="782971" y="5817314"/>
              <a:ext cx="8914006" cy="565818"/>
              <a:chOff x="782971" y="5817314"/>
              <a:chExt cx="8914006" cy="565818"/>
            </a:xfrm>
          </p:grpSpPr>
          <p:sp>
            <p:nvSpPr>
              <p:cNvPr id="13" name="TextBox 12">
                <a:extLst>
                  <a:ext uri="{FF2B5EF4-FFF2-40B4-BE49-F238E27FC236}">
                    <a16:creationId xmlns:a16="http://schemas.microsoft.com/office/drawing/2014/main" id="{E22730F5-6DF0-46D3-AD9B-9DB97E83BE2A}"/>
                  </a:ext>
                </a:extLst>
              </p:cNvPr>
              <p:cNvSpPr txBox="1"/>
              <p:nvPr/>
            </p:nvSpPr>
            <p:spPr>
              <a:xfrm>
                <a:off x="782971" y="5817314"/>
                <a:ext cx="569010" cy="235737"/>
              </a:xfrm>
              <a:prstGeom prst="rect">
                <a:avLst/>
              </a:prstGeom>
              <a:noFill/>
            </p:spPr>
            <p:txBody>
              <a:bodyPr wrap="square" lIns="0" tIns="0" rIns="0" bIns="0" rtlCol="0">
                <a:noAutofit/>
              </a:bodyPr>
              <a:lstStyle/>
              <a:p>
                <a:pPr algn="ctr"/>
                <a:r>
                  <a:rPr lang="en-ZA" sz="1000" b="1" dirty="0">
                    <a:solidFill>
                      <a:schemeClr val="tx1">
                        <a:lumMod val="65000"/>
                        <a:lumOff val="35000"/>
                      </a:schemeClr>
                    </a:solidFill>
                  </a:rPr>
                  <a:t>Jun</a:t>
                </a:r>
                <a:endParaRPr lang="en-ZA" sz="1000" dirty="0">
                  <a:solidFill>
                    <a:schemeClr val="bg1">
                      <a:lumMod val="75000"/>
                    </a:schemeClr>
                  </a:solidFill>
                </a:endParaRPr>
              </a:p>
            </p:txBody>
          </p:sp>
          <p:sp>
            <p:nvSpPr>
              <p:cNvPr id="14" name="TextBox 13">
                <a:extLst>
                  <a:ext uri="{FF2B5EF4-FFF2-40B4-BE49-F238E27FC236}">
                    <a16:creationId xmlns:a16="http://schemas.microsoft.com/office/drawing/2014/main" id="{67430ED9-CC6A-4840-8653-C4483C483B7E}"/>
                  </a:ext>
                </a:extLst>
              </p:cNvPr>
              <p:cNvSpPr txBox="1"/>
              <p:nvPr/>
            </p:nvSpPr>
            <p:spPr>
              <a:xfrm>
                <a:off x="1510890" y="5817314"/>
                <a:ext cx="407956" cy="235737"/>
              </a:xfrm>
              <a:prstGeom prst="rect">
                <a:avLst/>
              </a:prstGeom>
              <a:noFill/>
            </p:spPr>
            <p:txBody>
              <a:bodyPr wrap="square" lIns="0" tIns="0" rIns="0" bIns="0" rtlCol="0">
                <a:noAutofit/>
              </a:bodyPr>
              <a:lstStyle/>
              <a:p>
                <a:pPr algn="ctr"/>
                <a:r>
                  <a:rPr lang="en-ZA" sz="1000" b="1" dirty="0">
                    <a:solidFill>
                      <a:schemeClr val="tx1">
                        <a:lumMod val="65000"/>
                        <a:lumOff val="35000"/>
                      </a:schemeClr>
                    </a:solidFill>
                  </a:rPr>
                  <a:t>Jul</a:t>
                </a:r>
                <a:endParaRPr lang="en-ZA" sz="1000" dirty="0">
                  <a:solidFill>
                    <a:schemeClr val="tx1">
                      <a:lumMod val="65000"/>
                      <a:lumOff val="35000"/>
                    </a:schemeClr>
                  </a:solidFill>
                </a:endParaRPr>
              </a:p>
            </p:txBody>
          </p:sp>
          <p:sp>
            <p:nvSpPr>
              <p:cNvPr id="15" name="TextBox 14">
                <a:extLst>
                  <a:ext uri="{FF2B5EF4-FFF2-40B4-BE49-F238E27FC236}">
                    <a16:creationId xmlns:a16="http://schemas.microsoft.com/office/drawing/2014/main" id="{F27C71E0-0B4E-485D-8EC9-4136867BBDA6}"/>
                  </a:ext>
                </a:extLst>
              </p:cNvPr>
              <p:cNvSpPr txBox="1"/>
              <p:nvPr/>
            </p:nvSpPr>
            <p:spPr>
              <a:xfrm>
                <a:off x="2158282" y="5817314"/>
                <a:ext cx="407956" cy="235737"/>
              </a:xfrm>
              <a:prstGeom prst="rect">
                <a:avLst/>
              </a:prstGeom>
              <a:noFill/>
            </p:spPr>
            <p:txBody>
              <a:bodyPr wrap="square" lIns="0" tIns="0" rIns="0" bIns="0" rtlCol="0">
                <a:noAutofit/>
              </a:bodyPr>
              <a:lstStyle/>
              <a:p>
                <a:pPr algn="ctr"/>
                <a:r>
                  <a:rPr lang="en-ZA" sz="1000" b="1" dirty="0">
                    <a:solidFill>
                      <a:schemeClr val="tx1">
                        <a:lumMod val="65000"/>
                        <a:lumOff val="35000"/>
                      </a:schemeClr>
                    </a:solidFill>
                  </a:rPr>
                  <a:t>Aug</a:t>
                </a:r>
                <a:endParaRPr lang="en-ZA" sz="1000" dirty="0">
                  <a:solidFill>
                    <a:schemeClr val="tx1">
                      <a:lumMod val="65000"/>
                      <a:lumOff val="35000"/>
                    </a:schemeClr>
                  </a:solidFill>
                </a:endParaRPr>
              </a:p>
            </p:txBody>
          </p:sp>
          <p:sp>
            <p:nvSpPr>
              <p:cNvPr id="16" name="TextBox 15">
                <a:extLst>
                  <a:ext uri="{FF2B5EF4-FFF2-40B4-BE49-F238E27FC236}">
                    <a16:creationId xmlns:a16="http://schemas.microsoft.com/office/drawing/2014/main" id="{74F95417-69E9-45F3-A629-BC89AFA5FD99}"/>
                  </a:ext>
                </a:extLst>
              </p:cNvPr>
              <p:cNvSpPr txBox="1"/>
              <p:nvPr/>
            </p:nvSpPr>
            <p:spPr>
              <a:xfrm>
                <a:off x="2805674" y="5817314"/>
                <a:ext cx="407956" cy="235737"/>
              </a:xfrm>
              <a:prstGeom prst="rect">
                <a:avLst/>
              </a:prstGeom>
              <a:noFill/>
            </p:spPr>
            <p:txBody>
              <a:bodyPr wrap="square" lIns="0" tIns="0" rIns="0" bIns="0" rtlCol="0">
                <a:noAutofit/>
              </a:bodyPr>
              <a:lstStyle/>
              <a:p>
                <a:pPr algn="ctr"/>
                <a:r>
                  <a:rPr lang="en-ZA" sz="1000" b="1" dirty="0">
                    <a:solidFill>
                      <a:schemeClr val="tx1">
                        <a:lumMod val="65000"/>
                        <a:lumOff val="35000"/>
                      </a:schemeClr>
                    </a:solidFill>
                  </a:rPr>
                  <a:t>Sep</a:t>
                </a:r>
                <a:endParaRPr lang="en-ZA" sz="1000" dirty="0">
                  <a:solidFill>
                    <a:schemeClr val="tx1">
                      <a:lumMod val="65000"/>
                      <a:lumOff val="35000"/>
                    </a:schemeClr>
                  </a:solidFill>
                </a:endParaRPr>
              </a:p>
            </p:txBody>
          </p:sp>
          <p:sp>
            <p:nvSpPr>
              <p:cNvPr id="17" name="TextBox 16">
                <a:extLst>
                  <a:ext uri="{FF2B5EF4-FFF2-40B4-BE49-F238E27FC236}">
                    <a16:creationId xmlns:a16="http://schemas.microsoft.com/office/drawing/2014/main" id="{EBC67C4F-7742-4F5F-81B6-9F176C844C22}"/>
                  </a:ext>
                </a:extLst>
              </p:cNvPr>
              <p:cNvSpPr txBox="1"/>
              <p:nvPr/>
            </p:nvSpPr>
            <p:spPr>
              <a:xfrm>
                <a:off x="3381966" y="5817314"/>
                <a:ext cx="569010" cy="235737"/>
              </a:xfrm>
              <a:prstGeom prst="rect">
                <a:avLst/>
              </a:prstGeom>
              <a:noFill/>
            </p:spPr>
            <p:txBody>
              <a:bodyPr wrap="square" lIns="0" tIns="0" rIns="0" bIns="0" rtlCol="0">
                <a:noAutofit/>
              </a:bodyPr>
              <a:lstStyle/>
              <a:p>
                <a:pPr algn="ctr"/>
                <a:r>
                  <a:rPr lang="en-ZA" sz="1000" b="1" dirty="0">
                    <a:solidFill>
                      <a:schemeClr val="tx1">
                        <a:lumMod val="65000"/>
                        <a:lumOff val="35000"/>
                      </a:schemeClr>
                    </a:solidFill>
                  </a:rPr>
                  <a:t>Oct</a:t>
                </a:r>
                <a:endParaRPr lang="en-ZA" sz="1000" dirty="0">
                  <a:solidFill>
                    <a:schemeClr val="bg1">
                      <a:lumMod val="75000"/>
                    </a:schemeClr>
                  </a:solidFill>
                </a:endParaRPr>
              </a:p>
            </p:txBody>
          </p:sp>
          <p:sp>
            <p:nvSpPr>
              <p:cNvPr id="18" name="TextBox 17">
                <a:extLst>
                  <a:ext uri="{FF2B5EF4-FFF2-40B4-BE49-F238E27FC236}">
                    <a16:creationId xmlns:a16="http://schemas.microsoft.com/office/drawing/2014/main" id="{0306B3EF-0133-4D75-9625-F8F9C03D811D}"/>
                  </a:ext>
                </a:extLst>
              </p:cNvPr>
              <p:cNvSpPr txBox="1"/>
              <p:nvPr/>
            </p:nvSpPr>
            <p:spPr>
              <a:xfrm>
                <a:off x="4109885" y="5817314"/>
                <a:ext cx="407956" cy="235737"/>
              </a:xfrm>
              <a:prstGeom prst="rect">
                <a:avLst/>
              </a:prstGeom>
              <a:noFill/>
            </p:spPr>
            <p:txBody>
              <a:bodyPr wrap="square" lIns="0" tIns="0" rIns="0" bIns="0" rtlCol="0">
                <a:noAutofit/>
              </a:bodyPr>
              <a:lstStyle/>
              <a:p>
                <a:pPr algn="ctr"/>
                <a:r>
                  <a:rPr lang="en-ZA" sz="1000" b="1" dirty="0">
                    <a:solidFill>
                      <a:schemeClr val="tx1">
                        <a:lumMod val="65000"/>
                        <a:lumOff val="35000"/>
                      </a:schemeClr>
                    </a:solidFill>
                  </a:rPr>
                  <a:t>Nov</a:t>
                </a:r>
                <a:endParaRPr lang="en-ZA" sz="1000" dirty="0">
                  <a:solidFill>
                    <a:schemeClr val="tx1">
                      <a:lumMod val="65000"/>
                      <a:lumOff val="35000"/>
                    </a:schemeClr>
                  </a:solidFill>
                </a:endParaRPr>
              </a:p>
            </p:txBody>
          </p:sp>
          <p:sp>
            <p:nvSpPr>
              <p:cNvPr id="19" name="TextBox 18">
                <a:extLst>
                  <a:ext uri="{FF2B5EF4-FFF2-40B4-BE49-F238E27FC236}">
                    <a16:creationId xmlns:a16="http://schemas.microsoft.com/office/drawing/2014/main" id="{B32B147D-7B4C-49CB-A075-B8929BE80A7B}"/>
                  </a:ext>
                </a:extLst>
              </p:cNvPr>
              <p:cNvSpPr txBox="1"/>
              <p:nvPr/>
            </p:nvSpPr>
            <p:spPr>
              <a:xfrm>
                <a:off x="4757277" y="5817314"/>
                <a:ext cx="407956" cy="235737"/>
              </a:xfrm>
              <a:prstGeom prst="rect">
                <a:avLst/>
              </a:prstGeom>
              <a:noFill/>
            </p:spPr>
            <p:txBody>
              <a:bodyPr wrap="square" lIns="0" tIns="0" rIns="0" bIns="0" rtlCol="0">
                <a:noAutofit/>
              </a:bodyPr>
              <a:lstStyle/>
              <a:p>
                <a:pPr algn="ctr"/>
                <a:r>
                  <a:rPr lang="en-ZA" sz="1000" b="1" dirty="0">
                    <a:solidFill>
                      <a:schemeClr val="tx1">
                        <a:lumMod val="65000"/>
                        <a:lumOff val="35000"/>
                      </a:schemeClr>
                    </a:solidFill>
                  </a:rPr>
                  <a:t>Dec</a:t>
                </a:r>
                <a:endParaRPr lang="en-ZA" sz="1000" dirty="0">
                  <a:solidFill>
                    <a:schemeClr val="tx1">
                      <a:lumMod val="65000"/>
                      <a:lumOff val="35000"/>
                    </a:schemeClr>
                  </a:solidFill>
                </a:endParaRPr>
              </a:p>
            </p:txBody>
          </p:sp>
          <p:sp>
            <p:nvSpPr>
              <p:cNvPr id="20" name="TextBox 19">
                <a:extLst>
                  <a:ext uri="{FF2B5EF4-FFF2-40B4-BE49-F238E27FC236}">
                    <a16:creationId xmlns:a16="http://schemas.microsoft.com/office/drawing/2014/main" id="{BF934753-6FAA-4697-BC82-39DE33AF9274}"/>
                  </a:ext>
                </a:extLst>
              </p:cNvPr>
              <p:cNvSpPr txBox="1"/>
              <p:nvPr/>
            </p:nvSpPr>
            <p:spPr>
              <a:xfrm>
                <a:off x="5404669" y="5817314"/>
                <a:ext cx="407956" cy="235737"/>
              </a:xfrm>
              <a:prstGeom prst="rect">
                <a:avLst/>
              </a:prstGeom>
              <a:noFill/>
            </p:spPr>
            <p:txBody>
              <a:bodyPr wrap="square" lIns="0" tIns="0" rIns="0" bIns="0" rtlCol="0">
                <a:noAutofit/>
              </a:bodyPr>
              <a:lstStyle/>
              <a:p>
                <a:pPr algn="ctr"/>
                <a:r>
                  <a:rPr lang="en-ZA" sz="1000" b="1" dirty="0">
                    <a:solidFill>
                      <a:schemeClr val="tx1">
                        <a:lumMod val="65000"/>
                        <a:lumOff val="35000"/>
                      </a:schemeClr>
                    </a:solidFill>
                  </a:rPr>
                  <a:t>Jan</a:t>
                </a:r>
                <a:endParaRPr lang="en-ZA" sz="1000" dirty="0">
                  <a:solidFill>
                    <a:schemeClr val="tx1">
                      <a:lumMod val="65000"/>
                      <a:lumOff val="35000"/>
                    </a:schemeClr>
                  </a:solidFill>
                </a:endParaRPr>
              </a:p>
            </p:txBody>
          </p:sp>
          <p:sp>
            <p:nvSpPr>
              <p:cNvPr id="21" name="TextBox 20">
                <a:extLst>
                  <a:ext uri="{FF2B5EF4-FFF2-40B4-BE49-F238E27FC236}">
                    <a16:creationId xmlns:a16="http://schemas.microsoft.com/office/drawing/2014/main" id="{BCEAAF87-2B21-438B-987B-0AC440C07722}"/>
                  </a:ext>
                </a:extLst>
              </p:cNvPr>
              <p:cNvSpPr txBox="1"/>
              <p:nvPr/>
            </p:nvSpPr>
            <p:spPr>
              <a:xfrm>
                <a:off x="5971534" y="5817314"/>
                <a:ext cx="569010" cy="235737"/>
              </a:xfrm>
              <a:prstGeom prst="rect">
                <a:avLst/>
              </a:prstGeom>
              <a:noFill/>
            </p:spPr>
            <p:txBody>
              <a:bodyPr wrap="square" lIns="0" tIns="0" rIns="0" bIns="0" rtlCol="0">
                <a:noAutofit/>
              </a:bodyPr>
              <a:lstStyle/>
              <a:p>
                <a:pPr algn="ctr"/>
                <a:r>
                  <a:rPr lang="en-ZA" sz="1000" b="1" dirty="0">
                    <a:solidFill>
                      <a:schemeClr val="tx1">
                        <a:lumMod val="65000"/>
                        <a:lumOff val="35000"/>
                      </a:schemeClr>
                    </a:solidFill>
                  </a:rPr>
                  <a:t>Feb</a:t>
                </a:r>
                <a:endParaRPr lang="en-ZA" sz="1000" dirty="0">
                  <a:solidFill>
                    <a:schemeClr val="bg1">
                      <a:lumMod val="75000"/>
                    </a:schemeClr>
                  </a:solidFill>
                </a:endParaRPr>
              </a:p>
            </p:txBody>
          </p:sp>
          <p:sp>
            <p:nvSpPr>
              <p:cNvPr id="22" name="TextBox 21">
                <a:extLst>
                  <a:ext uri="{FF2B5EF4-FFF2-40B4-BE49-F238E27FC236}">
                    <a16:creationId xmlns:a16="http://schemas.microsoft.com/office/drawing/2014/main" id="{D317240C-2C8C-46FF-B30C-DA7551D505AA}"/>
                  </a:ext>
                </a:extLst>
              </p:cNvPr>
              <p:cNvSpPr txBox="1"/>
              <p:nvPr/>
            </p:nvSpPr>
            <p:spPr>
              <a:xfrm>
                <a:off x="6699453" y="5817314"/>
                <a:ext cx="407956" cy="235737"/>
              </a:xfrm>
              <a:prstGeom prst="rect">
                <a:avLst/>
              </a:prstGeom>
              <a:noFill/>
            </p:spPr>
            <p:txBody>
              <a:bodyPr wrap="square" lIns="0" tIns="0" rIns="0" bIns="0" rtlCol="0">
                <a:noAutofit/>
              </a:bodyPr>
              <a:lstStyle/>
              <a:p>
                <a:pPr algn="ctr"/>
                <a:r>
                  <a:rPr lang="en-ZA" sz="1000" b="1" dirty="0">
                    <a:solidFill>
                      <a:schemeClr val="tx1">
                        <a:lumMod val="65000"/>
                        <a:lumOff val="35000"/>
                      </a:schemeClr>
                    </a:solidFill>
                  </a:rPr>
                  <a:t>Mar</a:t>
                </a:r>
                <a:endParaRPr lang="en-ZA" sz="1000" dirty="0">
                  <a:solidFill>
                    <a:schemeClr val="tx1">
                      <a:lumMod val="65000"/>
                      <a:lumOff val="35000"/>
                    </a:schemeClr>
                  </a:solidFill>
                </a:endParaRPr>
              </a:p>
            </p:txBody>
          </p:sp>
          <p:sp>
            <p:nvSpPr>
              <p:cNvPr id="23" name="TextBox 22">
                <a:extLst>
                  <a:ext uri="{FF2B5EF4-FFF2-40B4-BE49-F238E27FC236}">
                    <a16:creationId xmlns:a16="http://schemas.microsoft.com/office/drawing/2014/main" id="{747CFECF-6067-4A75-BC97-7B80CF9F3827}"/>
                  </a:ext>
                </a:extLst>
              </p:cNvPr>
              <p:cNvSpPr txBox="1"/>
              <p:nvPr/>
            </p:nvSpPr>
            <p:spPr>
              <a:xfrm>
                <a:off x="7346845" y="5817314"/>
                <a:ext cx="407956" cy="235737"/>
              </a:xfrm>
              <a:prstGeom prst="rect">
                <a:avLst/>
              </a:prstGeom>
              <a:noFill/>
            </p:spPr>
            <p:txBody>
              <a:bodyPr wrap="square" lIns="0" tIns="0" rIns="0" bIns="0" rtlCol="0">
                <a:noAutofit/>
              </a:bodyPr>
              <a:lstStyle/>
              <a:p>
                <a:pPr algn="ctr"/>
                <a:r>
                  <a:rPr lang="en-ZA" sz="1000" b="1" dirty="0">
                    <a:solidFill>
                      <a:schemeClr val="tx1">
                        <a:lumMod val="65000"/>
                        <a:lumOff val="35000"/>
                      </a:schemeClr>
                    </a:solidFill>
                  </a:rPr>
                  <a:t>Apr</a:t>
                </a:r>
                <a:endParaRPr lang="en-ZA" sz="1000" dirty="0">
                  <a:solidFill>
                    <a:schemeClr val="tx1">
                      <a:lumMod val="65000"/>
                      <a:lumOff val="35000"/>
                    </a:schemeClr>
                  </a:solidFill>
                </a:endParaRPr>
              </a:p>
            </p:txBody>
          </p:sp>
          <p:sp>
            <p:nvSpPr>
              <p:cNvPr id="24" name="TextBox 23">
                <a:extLst>
                  <a:ext uri="{FF2B5EF4-FFF2-40B4-BE49-F238E27FC236}">
                    <a16:creationId xmlns:a16="http://schemas.microsoft.com/office/drawing/2014/main" id="{759B4791-936A-44A9-BAE6-CAD5B5E0892B}"/>
                  </a:ext>
                </a:extLst>
              </p:cNvPr>
              <p:cNvSpPr txBox="1"/>
              <p:nvPr/>
            </p:nvSpPr>
            <p:spPr>
              <a:xfrm>
                <a:off x="7994237" y="5817314"/>
                <a:ext cx="407956" cy="235737"/>
              </a:xfrm>
              <a:prstGeom prst="rect">
                <a:avLst/>
              </a:prstGeom>
              <a:noFill/>
            </p:spPr>
            <p:txBody>
              <a:bodyPr wrap="square" lIns="0" tIns="0" rIns="0" bIns="0" rtlCol="0">
                <a:noAutofit/>
              </a:bodyPr>
              <a:lstStyle/>
              <a:p>
                <a:pPr algn="ctr"/>
                <a:r>
                  <a:rPr lang="en-ZA" sz="1000" b="1" dirty="0">
                    <a:solidFill>
                      <a:schemeClr val="tx1">
                        <a:lumMod val="65000"/>
                        <a:lumOff val="35000"/>
                      </a:schemeClr>
                    </a:solidFill>
                  </a:rPr>
                  <a:t>May</a:t>
                </a:r>
                <a:endParaRPr lang="en-ZA" sz="1000" dirty="0">
                  <a:solidFill>
                    <a:schemeClr val="tx1">
                      <a:lumMod val="65000"/>
                      <a:lumOff val="35000"/>
                    </a:schemeClr>
                  </a:solidFill>
                </a:endParaRPr>
              </a:p>
            </p:txBody>
          </p:sp>
          <p:sp>
            <p:nvSpPr>
              <p:cNvPr id="25" name="TextBox 24">
                <a:extLst>
                  <a:ext uri="{FF2B5EF4-FFF2-40B4-BE49-F238E27FC236}">
                    <a16:creationId xmlns:a16="http://schemas.microsoft.com/office/drawing/2014/main" id="{C7ECE2F2-EF16-499E-9740-61D3F7BF9DDF}"/>
                  </a:ext>
                </a:extLst>
              </p:cNvPr>
              <p:cNvSpPr txBox="1"/>
              <p:nvPr/>
            </p:nvSpPr>
            <p:spPr>
              <a:xfrm>
                <a:off x="8561102" y="5817314"/>
                <a:ext cx="569010" cy="235737"/>
              </a:xfrm>
              <a:prstGeom prst="rect">
                <a:avLst/>
              </a:prstGeom>
              <a:noFill/>
            </p:spPr>
            <p:txBody>
              <a:bodyPr wrap="square" lIns="0" tIns="0" rIns="0" bIns="0" rtlCol="0">
                <a:noAutofit/>
              </a:bodyPr>
              <a:lstStyle/>
              <a:p>
                <a:pPr algn="ctr"/>
                <a:r>
                  <a:rPr lang="en-ZA" sz="1000" b="1" dirty="0">
                    <a:solidFill>
                      <a:schemeClr val="tx1">
                        <a:lumMod val="65000"/>
                        <a:lumOff val="35000"/>
                      </a:schemeClr>
                    </a:solidFill>
                  </a:rPr>
                  <a:t>Jun</a:t>
                </a:r>
                <a:endParaRPr lang="en-ZA" sz="1000" dirty="0">
                  <a:solidFill>
                    <a:schemeClr val="bg1">
                      <a:lumMod val="75000"/>
                    </a:schemeClr>
                  </a:solidFill>
                </a:endParaRPr>
              </a:p>
            </p:txBody>
          </p:sp>
          <p:sp>
            <p:nvSpPr>
              <p:cNvPr id="26" name="TextBox 25">
                <a:extLst>
                  <a:ext uri="{FF2B5EF4-FFF2-40B4-BE49-F238E27FC236}">
                    <a16:creationId xmlns:a16="http://schemas.microsoft.com/office/drawing/2014/main" id="{E25758A7-E052-4B66-8976-7C3003EE3BC2}"/>
                  </a:ext>
                </a:extLst>
              </p:cNvPr>
              <p:cNvSpPr txBox="1"/>
              <p:nvPr/>
            </p:nvSpPr>
            <p:spPr>
              <a:xfrm>
                <a:off x="9289021" y="5817314"/>
                <a:ext cx="407956" cy="235737"/>
              </a:xfrm>
              <a:prstGeom prst="rect">
                <a:avLst/>
              </a:prstGeom>
              <a:noFill/>
            </p:spPr>
            <p:txBody>
              <a:bodyPr wrap="square" lIns="0" tIns="0" rIns="0" bIns="0" rtlCol="0">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27" name="TextBox 26">
                <a:extLst>
                  <a:ext uri="{FF2B5EF4-FFF2-40B4-BE49-F238E27FC236}">
                    <a16:creationId xmlns:a16="http://schemas.microsoft.com/office/drawing/2014/main" id="{28D55942-6624-4525-AB87-D55158827A8A}"/>
                  </a:ext>
                </a:extLst>
              </p:cNvPr>
              <p:cNvSpPr txBox="1"/>
              <p:nvPr/>
            </p:nvSpPr>
            <p:spPr>
              <a:xfrm>
                <a:off x="2566238" y="6147395"/>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2022</a:t>
                </a:r>
              </a:p>
            </p:txBody>
          </p:sp>
          <p:sp>
            <p:nvSpPr>
              <p:cNvPr id="28" name="TextBox 27">
                <a:extLst>
                  <a:ext uri="{FF2B5EF4-FFF2-40B4-BE49-F238E27FC236}">
                    <a16:creationId xmlns:a16="http://schemas.microsoft.com/office/drawing/2014/main" id="{5D234132-269A-45B5-A5A3-CA02E3385F20}"/>
                  </a:ext>
                </a:extLst>
              </p:cNvPr>
              <p:cNvSpPr txBox="1"/>
              <p:nvPr/>
            </p:nvSpPr>
            <p:spPr>
              <a:xfrm>
                <a:off x="7322624" y="612977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2023</a:t>
                </a:r>
              </a:p>
            </p:txBody>
          </p:sp>
          <p:sp>
            <p:nvSpPr>
              <p:cNvPr id="29" name="TextBox 28">
                <a:extLst>
                  <a:ext uri="{FF2B5EF4-FFF2-40B4-BE49-F238E27FC236}">
                    <a16:creationId xmlns:a16="http://schemas.microsoft.com/office/drawing/2014/main" id="{2C43A493-BDF0-4F56-B547-0A9AA224A52E}"/>
                  </a:ext>
                </a:extLst>
              </p:cNvPr>
              <p:cNvSpPr txBox="1"/>
              <p:nvPr/>
            </p:nvSpPr>
            <p:spPr>
              <a:xfrm>
                <a:off x="5006345" y="610678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a:t>
                </a:r>
              </a:p>
            </p:txBody>
          </p:sp>
        </p:grpSp>
      </p:grpSp>
      <p:grpSp>
        <p:nvGrpSpPr>
          <p:cNvPr id="47" name="Milestone 2" title="Milestone 2">
            <a:extLst>
              <a:ext uri="{FF2B5EF4-FFF2-40B4-BE49-F238E27FC236}">
                <a16:creationId xmlns:a16="http://schemas.microsoft.com/office/drawing/2014/main" id="{0A3709B5-BE8D-4CAB-B233-9E498F24F21E}"/>
              </a:ext>
            </a:extLst>
          </p:cNvPr>
          <p:cNvGrpSpPr/>
          <p:nvPr/>
        </p:nvGrpSpPr>
        <p:grpSpPr>
          <a:xfrm>
            <a:off x="7073018" y="1400030"/>
            <a:ext cx="2782199" cy="4095122"/>
            <a:chOff x="1474478" y="1233670"/>
            <a:chExt cx="1750181" cy="4205901"/>
          </a:xfrm>
        </p:grpSpPr>
        <p:sp>
          <p:nvSpPr>
            <p:cNvPr id="48" name="Arrow: Down 47" title="Milestone Tall Arrow">
              <a:extLst>
                <a:ext uri="{FF2B5EF4-FFF2-40B4-BE49-F238E27FC236}">
                  <a16:creationId xmlns:a16="http://schemas.microsoft.com/office/drawing/2014/main" id="{8FABF4FE-8CF4-4D00-8983-4E84E1A34652}"/>
                </a:ext>
              </a:extLst>
            </p:cNvPr>
            <p:cNvSpPr/>
            <p:nvPr/>
          </p:nvSpPr>
          <p:spPr>
            <a:xfrm>
              <a:off x="1479740" y="2023820"/>
              <a:ext cx="366329" cy="3415751"/>
            </a:xfrm>
            <a:prstGeom prst="downArrow">
              <a:avLst>
                <a:gd name="adj1" fmla="val 100000"/>
                <a:gd name="adj2" fmla="val 50000"/>
              </a:avLst>
            </a:prstGeom>
            <a:gradFill>
              <a:gsLst>
                <a:gs pos="31000">
                  <a:schemeClr val="accent1"/>
                </a:gs>
                <a:gs pos="85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49" name="Oval 48" title="Milestone Number">
              <a:extLst>
                <a:ext uri="{FF2B5EF4-FFF2-40B4-BE49-F238E27FC236}">
                  <a16:creationId xmlns:a16="http://schemas.microsoft.com/office/drawing/2014/main" id="{A2D5D4D4-DE79-4C90-BDAA-CD7E3D1E1999}"/>
                </a:ext>
              </a:extLst>
            </p:cNvPr>
            <p:cNvSpPr/>
            <p:nvPr/>
          </p:nvSpPr>
          <p:spPr>
            <a:xfrm>
              <a:off x="1570322" y="2144796"/>
              <a:ext cx="188603" cy="296963"/>
            </a:xfrm>
            <a:prstGeom prst="ellipse">
              <a:avLst/>
            </a:prstGeom>
            <a:solidFill>
              <a:schemeClr val="bg1"/>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tx1">
                      <a:lumMod val="65000"/>
                      <a:lumOff val="35000"/>
                    </a:schemeClr>
                  </a:solidFill>
                </a:rPr>
                <a:t>07</a:t>
              </a:r>
            </a:p>
          </p:txBody>
        </p:sp>
        <p:grpSp>
          <p:nvGrpSpPr>
            <p:cNvPr id="50" name="Group 49" title="Milestone Text">
              <a:extLst>
                <a:ext uri="{FF2B5EF4-FFF2-40B4-BE49-F238E27FC236}">
                  <a16:creationId xmlns:a16="http://schemas.microsoft.com/office/drawing/2014/main" id="{47FBD8BE-FA93-4DB2-B1FB-1A9F9A2F1529}"/>
                </a:ext>
              </a:extLst>
            </p:cNvPr>
            <p:cNvGrpSpPr/>
            <p:nvPr/>
          </p:nvGrpSpPr>
          <p:grpSpPr>
            <a:xfrm>
              <a:off x="1474478" y="1233670"/>
              <a:ext cx="1750181" cy="716099"/>
              <a:chOff x="2105293" y="2220963"/>
              <a:chExt cx="1750181" cy="716099"/>
            </a:xfrm>
          </p:grpSpPr>
          <p:sp>
            <p:nvSpPr>
              <p:cNvPr id="51" name="TextBox 50">
                <a:extLst>
                  <a:ext uri="{FF2B5EF4-FFF2-40B4-BE49-F238E27FC236}">
                    <a16:creationId xmlns:a16="http://schemas.microsoft.com/office/drawing/2014/main" id="{A70A993C-2613-4F3D-A4D7-2E3CE9F04CA7}"/>
                  </a:ext>
                </a:extLst>
              </p:cNvPr>
              <p:cNvSpPr txBox="1"/>
              <p:nvPr/>
            </p:nvSpPr>
            <p:spPr>
              <a:xfrm>
                <a:off x="2105293" y="2220963"/>
                <a:ext cx="1750181" cy="284492"/>
              </a:xfrm>
              <a:prstGeom prst="rect">
                <a:avLst/>
              </a:prstGeom>
              <a:noFill/>
            </p:spPr>
            <p:txBody>
              <a:bodyPr wrap="square" lIns="0" tIns="0" rIns="0" bIns="0" rtlCol="0">
                <a:spAutoFit/>
              </a:bodyPr>
              <a:lstStyle/>
              <a:p>
                <a:r>
                  <a:rPr lang="en-ZA" dirty="0">
                    <a:solidFill>
                      <a:schemeClr val="tx1">
                        <a:lumMod val="75000"/>
                        <a:lumOff val="25000"/>
                      </a:schemeClr>
                    </a:solidFill>
                  </a:rPr>
                  <a:t>Update Max Expenditures</a:t>
                </a:r>
              </a:p>
            </p:txBody>
          </p:sp>
          <p:sp>
            <p:nvSpPr>
              <p:cNvPr id="52" name="TextBox 51">
                <a:extLst>
                  <a:ext uri="{FF2B5EF4-FFF2-40B4-BE49-F238E27FC236}">
                    <a16:creationId xmlns:a16="http://schemas.microsoft.com/office/drawing/2014/main" id="{1D16A54F-F34A-4465-9A88-48E818D1FDE1}"/>
                  </a:ext>
                </a:extLst>
              </p:cNvPr>
              <p:cNvSpPr txBox="1"/>
              <p:nvPr/>
            </p:nvSpPr>
            <p:spPr>
              <a:xfrm>
                <a:off x="2105294" y="2620959"/>
                <a:ext cx="1315711" cy="316103"/>
              </a:xfrm>
              <a:prstGeom prst="rect">
                <a:avLst/>
              </a:prstGeom>
              <a:noFill/>
            </p:spPr>
            <p:txBody>
              <a:bodyPr wrap="square" lIns="0" tIns="0" rIns="0" bIns="0" rtlCol="0">
                <a:spAutoFit/>
              </a:bodyPr>
              <a:lstStyle/>
              <a:p>
                <a:r>
                  <a:rPr lang="en-ZA" sz="1000" dirty="0">
                    <a:solidFill>
                      <a:schemeClr val="tx1">
                        <a:lumMod val="75000"/>
                        <a:lumOff val="25000"/>
                      </a:schemeClr>
                    </a:solidFill>
                  </a:rPr>
                  <a:t>Draft Cg-19 resolution, Cg-19 INF</a:t>
                </a:r>
                <a:br>
                  <a:rPr lang="en-ZA" sz="1000" dirty="0">
                    <a:solidFill>
                      <a:schemeClr val="tx1">
                        <a:lumMod val="75000"/>
                        <a:lumOff val="25000"/>
                      </a:schemeClr>
                    </a:solidFill>
                  </a:rPr>
                </a:br>
                <a:r>
                  <a:rPr lang="en-ZA" sz="1000" dirty="0">
                    <a:solidFill>
                      <a:schemeClr val="tx1">
                        <a:lumMod val="75000"/>
                        <a:lumOff val="25000"/>
                      </a:schemeClr>
                    </a:solidFill>
                  </a:rPr>
                  <a:t>Final EC-76 Rec.</a:t>
                </a:r>
              </a:p>
            </p:txBody>
          </p:sp>
        </p:grpSp>
      </p:grpSp>
      <p:grpSp>
        <p:nvGrpSpPr>
          <p:cNvPr id="53" name="Milestone 1" title="Milestone 1">
            <a:extLst>
              <a:ext uri="{FF2B5EF4-FFF2-40B4-BE49-F238E27FC236}">
                <a16:creationId xmlns:a16="http://schemas.microsoft.com/office/drawing/2014/main" id="{21B48B30-7F95-4B0C-B1CC-82D85D94FC25}"/>
              </a:ext>
            </a:extLst>
          </p:cNvPr>
          <p:cNvGrpSpPr/>
          <p:nvPr/>
        </p:nvGrpSpPr>
        <p:grpSpPr>
          <a:xfrm>
            <a:off x="1214093" y="3898766"/>
            <a:ext cx="1294783" cy="1540805"/>
            <a:chOff x="832348" y="3621768"/>
            <a:chExt cx="1294783" cy="1817804"/>
          </a:xfrm>
        </p:grpSpPr>
        <p:grpSp>
          <p:nvGrpSpPr>
            <p:cNvPr id="54" name="Group 53">
              <a:extLst>
                <a:ext uri="{FF2B5EF4-FFF2-40B4-BE49-F238E27FC236}">
                  <a16:creationId xmlns:a16="http://schemas.microsoft.com/office/drawing/2014/main" id="{7A51F7D0-5D7E-4F63-85D0-56B073BA4A56}"/>
                </a:ext>
              </a:extLst>
            </p:cNvPr>
            <p:cNvGrpSpPr/>
            <p:nvPr/>
          </p:nvGrpSpPr>
          <p:grpSpPr>
            <a:xfrm>
              <a:off x="832348" y="4538406"/>
              <a:ext cx="470255" cy="901166"/>
              <a:chOff x="832348" y="4538406"/>
              <a:chExt cx="470255" cy="901166"/>
            </a:xfrm>
          </p:grpSpPr>
          <p:sp>
            <p:nvSpPr>
              <p:cNvPr id="58" name="Arrow: Down 57" title="Milestone Arrow">
                <a:extLst>
                  <a:ext uri="{FF2B5EF4-FFF2-40B4-BE49-F238E27FC236}">
                    <a16:creationId xmlns:a16="http://schemas.microsoft.com/office/drawing/2014/main" id="{C8C96440-3B32-470E-BDC5-BE3FF1C5F1C8}"/>
                  </a:ext>
                </a:extLst>
              </p:cNvPr>
              <p:cNvSpPr/>
              <p:nvPr/>
            </p:nvSpPr>
            <p:spPr>
              <a:xfrm>
                <a:off x="832348" y="4538406"/>
                <a:ext cx="470255" cy="901166"/>
              </a:xfrm>
              <a:prstGeom prst="downArrow">
                <a:avLst>
                  <a:gd name="adj1" fmla="val 100000"/>
                  <a:gd name="adj2"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9" name="Oval 58" title="Milestone Number">
                <a:extLst>
                  <a:ext uri="{FF2B5EF4-FFF2-40B4-BE49-F238E27FC236}">
                    <a16:creationId xmlns:a16="http://schemas.microsoft.com/office/drawing/2014/main" id="{B307657A-1B25-44B1-8370-052B8B237E2E}"/>
                  </a:ext>
                </a:extLst>
              </p:cNvPr>
              <p:cNvSpPr/>
              <p:nvPr/>
            </p:nvSpPr>
            <p:spPr>
              <a:xfrm>
                <a:off x="909687" y="4638053"/>
                <a:ext cx="296963" cy="296963"/>
              </a:xfrm>
              <a:prstGeom prst="ellipse">
                <a:avLst/>
              </a:prstGeom>
              <a:solidFill>
                <a:schemeClr val="bg1"/>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tx1">
                        <a:lumMod val="65000"/>
                        <a:lumOff val="35000"/>
                      </a:schemeClr>
                    </a:solidFill>
                  </a:rPr>
                  <a:t>01</a:t>
                </a:r>
              </a:p>
            </p:txBody>
          </p:sp>
        </p:grpSp>
        <p:grpSp>
          <p:nvGrpSpPr>
            <p:cNvPr id="55" name="Group 54" title="Milestone Text">
              <a:extLst>
                <a:ext uri="{FF2B5EF4-FFF2-40B4-BE49-F238E27FC236}">
                  <a16:creationId xmlns:a16="http://schemas.microsoft.com/office/drawing/2014/main" id="{0915A0BF-B114-486C-A4C5-4FDD508F5D20}"/>
                </a:ext>
              </a:extLst>
            </p:cNvPr>
            <p:cNvGrpSpPr/>
            <p:nvPr/>
          </p:nvGrpSpPr>
          <p:grpSpPr>
            <a:xfrm>
              <a:off x="832349" y="3621768"/>
              <a:ext cx="1294782" cy="770121"/>
              <a:chOff x="1510892" y="3741332"/>
              <a:chExt cx="1294782" cy="770121"/>
            </a:xfrm>
          </p:grpSpPr>
          <p:sp>
            <p:nvSpPr>
              <p:cNvPr id="56" name="TextBox 55">
                <a:extLst>
                  <a:ext uri="{FF2B5EF4-FFF2-40B4-BE49-F238E27FC236}">
                    <a16:creationId xmlns:a16="http://schemas.microsoft.com/office/drawing/2014/main" id="{862B6359-F36D-40AF-A7C1-3366C34BCD0E}"/>
                  </a:ext>
                </a:extLst>
              </p:cNvPr>
              <p:cNvSpPr txBox="1"/>
              <p:nvPr/>
            </p:nvSpPr>
            <p:spPr>
              <a:xfrm>
                <a:off x="1510892" y="4049788"/>
                <a:ext cx="1294782" cy="461665"/>
              </a:xfrm>
              <a:prstGeom prst="rect">
                <a:avLst/>
              </a:prstGeom>
              <a:noFill/>
            </p:spPr>
            <p:txBody>
              <a:bodyPr wrap="square" lIns="0" tIns="0" rIns="0" bIns="0" rtlCol="0">
                <a:spAutoFit/>
              </a:bodyPr>
              <a:lstStyle/>
              <a:p>
                <a:r>
                  <a:rPr lang="en-ZA" sz="1000" dirty="0">
                    <a:solidFill>
                      <a:schemeClr val="tx1">
                        <a:lumMod val="75000"/>
                        <a:lumOff val="25000"/>
                      </a:schemeClr>
                    </a:solidFill>
                  </a:rPr>
                  <a:t>Deliberation by FINAC and guidance to Secretariat</a:t>
                </a:r>
              </a:p>
            </p:txBody>
          </p:sp>
          <p:sp>
            <p:nvSpPr>
              <p:cNvPr id="57" name="TextBox 56">
                <a:extLst>
                  <a:ext uri="{FF2B5EF4-FFF2-40B4-BE49-F238E27FC236}">
                    <a16:creationId xmlns:a16="http://schemas.microsoft.com/office/drawing/2014/main" id="{67B510CE-DE88-4646-A436-00ACE3636287}"/>
                  </a:ext>
                </a:extLst>
              </p:cNvPr>
              <p:cNvSpPr txBox="1"/>
              <p:nvPr/>
            </p:nvSpPr>
            <p:spPr>
              <a:xfrm>
                <a:off x="1510892" y="3741332"/>
                <a:ext cx="1294782" cy="277000"/>
              </a:xfrm>
              <a:prstGeom prst="rect">
                <a:avLst/>
              </a:prstGeom>
              <a:noFill/>
            </p:spPr>
            <p:txBody>
              <a:bodyPr wrap="square" lIns="0" tIns="0" rIns="0" bIns="0" rtlCol="0">
                <a:spAutoFit/>
              </a:bodyPr>
              <a:lstStyle/>
              <a:p>
                <a:r>
                  <a:rPr lang="en-ZA" dirty="0">
                    <a:solidFill>
                      <a:schemeClr val="tx1">
                        <a:lumMod val="75000"/>
                        <a:lumOff val="25000"/>
                      </a:schemeClr>
                    </a:solidFill>
                  </a:rPr>
                  <a:t>FINAC-41</a:t>
                </a:r>
              </a:p>
            </p:txBody>
          </p:sp>
        </p:grpSp>
      </p:grpSp>
      <p:grpSp>
        <p:nvGrpSpPr>
          <p:cNvPr id="60" name="Milestone 5" title="Milestone 5">
            <a:extLst>
              <a:ext uri="{FF2B5EF4-FFF2-40B4-BE49-F238E27FC236}">
                <a16:creationId xmlns:a16="http://schemas.microsoft.com/office/drawing/2014/main" id="{F753EDE3-5BBF-400D-AC99-66535ADB39FB}"/>
              </a:ext>
            </a:extLst>
          </p:cNvPr>
          <p:cNvGrpSpPr/>
          <p:nvPr/>
        </p:nvGrpSpPr>
        <p:grpSpPr>
          <a:xfrm>
            <a:off x="6662361" y="2783088"/>
            <a:ext cx="1709260" cy="2673260"/>
            <a:chOff x="5933117" y="1980421"/>
            <a:chExt cx="1322054" cy="3459150"/>
          </a:xfrm>
        </p:grpSpPr>
        <p:grpSp>
          <p:nvGrpSpPr>
            <p:cNvPr id="61" name="Group 60" title="Milestone Text">
              <a:extLst>
                <a:ext uri="{FF2B5EF4-FFF2-40B4-BE49-F238E27FC236}">
                  <a16:creationId xmlns:a16="http://schemas.microsoft.com/office/drawing/2014/main" id="{D895E37D-FB17-42CE-92C8-AFE4D2D769CA}"/>
                </a:ext>
              </a:extLst>
            </p:cNvPr>
            <p:cNvGrpSpPr/>
            <p:nvPr/>
          </p:nvGrpSpPr>
          <p:grpSpPr>
            <a:xfrm>
              <a:off x="5933117" y="1980421"/>
              <a:ext cx="1322054" cy="497198"/>
              <a:chOff x="2013333" y="2967714"/>
              <a:chExt cx="1322054" cy="497198"/>
            </a:xfrm>
          </p:grpSpPr>
          <p:sp>
            <p:nvSpPr>
              <p:cNvPr id="64" name="TextBox 63">
                <a:extLst>
                  <a:ext uri="{FF2B5EF4-FFF2-40B4-BE49-F238E27FC236}">
                    <a16:creationId xmlns:a16="http://schemas.microsoft.com/office/drawing/2014/main" id="{3BA42FFD-F676-47E8-A400-D96C8E80D4AD}"/>
                  </a:ext>
                </a:extLst>
              </p:cNvPr>
              <p:cNvSpPr txBox="1"/>
              <p:nvPr/>
            </p:nvSpPr>
            <p:spPr>
              <a:xfrm>
                <a:off x="2013333" y="2967714"/>
                <a:ext cx="1294782" cy="358431"/>
              </a:xfrm>
              <a:prstGeom prst="rect">
                <a:avLst/>
              </a:prstGeom>
              <a:noFill/>
            </p:spPr>
            <p:txBody>
              <a:bodyPr wrap="square" lIns="0" tIns="0" rIns="0" bIns="0" rtlCol="0">
                <a:spAutoFit/>
              </a:bodyPr>
              <a:lstStyle/>
              <a:p>
                <a:r>
                  <a:rPr lang="en-ZA" dirty="0">
                    <a:solidFill>
                      <a:schemeClr val="tx1">
                        <a:lumMod val="75000"/>
                        <a:lumOff val="25000"/>
                      </a:schemeClr>
                    </a:solidFill>
                  </a:rPr>
                  <a:t>EC-76</a:t>
                </a:r>
              </a:p>
            </p:txBody>
          </p:sp>
          <p:sp>
            <p:nvSpPr>
              <p:cNvPr id="65" name="TextBox 64">
                <a:extLst>
                  <a:ext uri="{FF2B5EF4-FFF2-40B4-BE49-F238E27FC236}">
                    <a16:creationId xmlns:a16="http://schemas.microsoft.com/office/drawing/2014/main" id="{60C9818F-2013-48D1-BEC2-4DDF624ECD44}"/>
                  </a:ext>
                </a:extLst>
              </p:cNvPr>
              <p:cNvSpPr txBox="1"/>
              <p:nvPr/>
            </p:nvSpPr>
            <p:spPr>
              <a:xfrm>
                <a:off x="2040605" y="3311024"/>
                <a:ext cx="1294782" cy="153888"/>
              </a:xfrm>
              <a:prstGeom prst="rect">
                <a:avLst/>
              </a:prstGeom>
              <a:noFill/>
            </p:spPr>
            <p:txBody>
              <a:bodyPr wrap="square" lIns="0" tIns="0" rIns="0" bIns="0" rtlCol="0">
                <a:spAutoFit/>
              </a:bodyPr>
              <a:lstStyle/>
              <a:p>
                <a:r>
                  <a:rPr lang="en-ZA" sz="1000" dirty="0">
                    <a:solidFill>
                      <a:schemeClr val="tx1">
                        <a:lumMod val="75000"/>
                        <a:lumOff val="25000"/>
                      </a:schemeClr>
                    </a:solidFill>
                  </a:rPr>
                  <a:t>Recommendation to Cg-19</a:t>
                </a:r>
              </a:p>
            </p:txBody>
          </p:sp>
        </p:grpSp>
        <p:sp>
          <p:nvSpPr>
            <p:cNvPr id="62" name="Arrow: Down 61" title="Milestone Tall Arrow">
              <a:extLst>
                <a:ext uri="{FF2B5EF4-FFF2-40B4-BE49-F238E27FC236}">
                  <a16:creationId xmlns:a16="http://schemas.microsoft.com/office/drawing/2014/main" id="{6E2E8FC6-9599-4295-970B-9EEEC1367E01}"/>
                </a:ext>
              </a:extLst>
            </p:cNvPr>
            <p:cNvSpPr/>
            <p:nvPr/>
          </p:nvSpPr>
          <p:spPr>
            <a:xfrm>
              <a:off x="6008504" y="2596164"/>
              <a:ext cx="444516" cy="2843407"/>
            </a:xfrm>
            <a:prstGeom prst="downArrow">
              <a:avLst>
                <a:gd name="adj1" fmla="val 100000"/>
                <a:gd name="adj2" fmla="val 50000"/>
              </a:avLst>
            </a:prstGeom>
            <a:gradFill>
              <a:gsLst>
                <a:gs pos="20000">
                  <a:schemeClr val="accent1"/>
                </a:gs>
                <a:gs pos="84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63" name="Oval 62" title="Milestone Number">
              <a:extLst>
                <a:ext uri="{FF2B5EF4-FFF2-40B4-BE49-F238E27FC236}">
                  <a16:creationId xmlns:a16="http://schemas.microsoft.com/office/drawing/2014/main" id="{44B5B07D-1D55-4CB0-BD27-A0B8E13D8186}"/>
                </a:ext>
              </a:extLst>
            </p:cNvPr>
            <p:cNvSpPr/>
            <p:nvPr/>
          </p:nvSpPr>
          <p:spPr>
            <a:xfrm>
              <a:off x="6108724" y="2787012"/>
              <a:ext cx="200150" cy="276811"/>
            </a:xfrm>
            <a:prstGeom prst="ellipse">
              <a:avLst/>
            </a:prstGeom>
            <a:solidFill>
              <a:schemeClr val="bg1"/>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tx1">
                      <a:lumMod val="65000"/>
                      <a:lumOff val="35000"/>
                    </a:schemeClr>
                  </a:solidFill>
                </a:rPr>
                <a:t>06</a:t>
              </a:r>
            </a:p>
          </p:txBody>
        </p:sp>
      </p:grpSp>
      <p:grpSp>
        <p:nvGrpSpPr>
          <p:cNvPr id="66" name="Milestone 7" title="Milestone 7">
            <a:extLst>
              <a:ext uri="{FF2B5EF4-FFF2-40B4-BE49-F238E27FC236}">
                <a16:creationId xmlns:a16="http://schemas.microsoft.com/office/drawing/2014/main" id="{BC4CE071-744A-45FA-B379-FEE74D23C193}"/>
              </a:ext>
            </a:extLst>
          </p:cNvPr>
          <p:cNvGrpSpPr/>
          <p:nvPr/>
        </p:nvGrpSpPr>
        <p:grpSpPr>
          <a:xfrm>
            <a:off x="8943549" y="2105059"/>
            <a:ext cx="1464775" cy="3439119"/>
            <a:chOff x="7304794" y="1135153"/>
            <a:chExt cx="1294784" cy="4304418"/>
          </a:xfrm>
        </p:grpSpPr>
        <p:sp>
          <p:nvSpPr>
            <p:cNvPr id="67" name="Arrow: Down 66" title="Milestone Tall Arrow">
              <a:extLst>
                <a:ext uri="{FF2B5EF4-FFF2-40B4-BE49-F238E27FC236}">
                  <a16:creationId xmlns:a16="http://schemas.microsoft.com/office/drawing/2014/main" id="{D54CEBF9-98B2-4B6D-BF30-BD272C11B764}"/>
                </a:ext>
              </a:extLst>
            </p:cNvPr>
            <p:cNvSpPr/>
            <p:nvPr/>
          </p:nvSpPr>
          <p:spPr>
            <a:xfrm>
              <a:off x="7304794" y="2182326"/>
              <a:ext cx="642728" cy="3257245"/>
            </a:xfrm>
            <a:prstGeom prst="downArrow">
              <a:avLst>
                <a:gd name="adj1" fmla="val 100000"/>
                <a:gd name="adj2" fmla="val 50000"/>
              </a:avLst>
            </a:prstGeom>
            <a:gradFill>
              <a:gsLst>
                <a:gs pos="30000">
                  <a:schemeClr val="accent2">
                    <a:lumMod val="75000"/>
                  </a:schemeClr>
                </a:gs>
                <a:gs pos="87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68" name="Oval 67" title="Milestone Number">
              <a:extLst>
                <a:ext uri="{FF2B5EF4-FFF2-40B4-BE49-F238E27FC236}">
                  <a16:creationId xmlns:a16="http://schemas.microsoft.com/office/drawing/2014/main" id="{FABA6C77-CA5A-4367-AD08-83CAA5B53B3F}"/>
                </a:ext>
              </a:extLst>
            </p:cNvPr>
            <p:cNvSpPr/>
            <p:nvPr/>
          </p:nvSpPr>
          <p:spPr>
            <a:xfrm>
              <a:off x="7476394" y="2325870"/>
              <a:ext cx="256862" cy="337103"/>
            </a:xfrm>
            <a:prstGeom prst="ellipse">
              <a:avLst/>
            </a:prstGeom>
            <a:solidFill>
              <a:schemeClr val="bg1"/>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tx1">
                      <a:lumMod val="65000"/>
                      <a:lumOff val="35000"/>
                    </a:schemeClr>
                  </a:solidFill>
                </a:rPr>
                <a:t>09</a:t>
              </a:r>
            </a:p>
          </p:txBody>
        </p:sp>
        <p:grpSp>
          <p:nvGrpSpPr>
            <p:cNvPr id="69" name="Group 68" title="Milestone Text">
              <a:extLst>
                <a:ext uri="{FF2B5EF4-FFF2-40B4-BE49-F238E27FC236}">
                  <a16:creationId xmlns:a16="http://schemas.microsoft.com/office/drawing/2014/main" id="{8516E544-7311-4B1E-9C3E-48AFED9C973E}"/>
                </a:ext>
              </a:extLst>
            </p:cNvPr>
            <p:cNvGrpSpPr/>
            <p:nvPr/>
          </p:nvGrpSpPr>
          <p:grpSpPr>
            <a:xfrm>
              <a:off x="7304796" y="1135153"/>
              <a:ext cx="1294782" cy="842218"/>
              <a:chOff x="2110555" y="2122446"/>
              <a:chExt cx="1294782" cy="842218"/>
            </a:xfrm>
          </p:grpSpPr>
          <p:sp>
            <p:nvSpPr>
              <p:cNvPr id="70" name="TextBox 69">
                <a:extLst>
                  <a:ext uri="{FF2B5EF4-FFF2-40B4-BE49-F238E27FC236}">
                    <a16:creationId xmlns:a16="http://schemas.microsoft.com/office/drawing/2014/main" id="{F184905B-C83F-4218-B52F-64A8D84D8592}"/>
                  </a:ext>
                </a:extLst>
              </p:cNvPr>
              <p:cNvSpPr txBox="1"/>
              <p:nvPr/>
            </p:nvSpPr>
            <p:spPr>
              <a:xfrm>
                <a:off x="2110555" y="2122446"/>
                <a:ext cx="1294782" cy="277000"/>
              </a:xfrm>
              <a:prstGeom prst="rect">
                <a:avLst/>
              </a:prstGeom>
              <a:noFill/>
            </p:spPr>
            <p:txBody>
              <a:bodyPr wrap="square" lIns="0" tIns="0" rIns="0" bIns="0" rtlCol="0">
                <a:spAutoFit/>
              </a:bodyPr>
              <a:lstStyle/>
              <a:p>
                <a:r>
                  <a:rPr lang="en-ZA" dirty="0">
                    <a:solidFill>
                      <a:schemeClr val="tx1">
                        <a:lumMod val="75000"/>
                        <a:lumOff val="25000"/>
                      </a:schemeClr>
                    </a:solidFill>
                  </a:rPr>
                  <a:t>Congress-19</a:t>
                </a:r>
              </a:p>
            </p:txBody>
          </p:sp>
          <p:sp>
            <p:nvSpPr>
              <p:cNvPr id="71" name="TextBox 70">
                <a:extLst>
                  <a:ext uri="{FF2B5EF4-FFF2-40B4-BE49-F238E27FC236}">
                    <a16:creationId xmlns:a16="http://schemas.microsoft.com/office/drawing/2014/main" id="{AC10ACEC-299B-49BC-B199-F4D9C9BF4A23}"/>
                  </a:ext>
                </a:extLst>
              </p:cNvPr>
              <p:cNvSpPr txBox="1"/>
              <p:nvPr/>
            </p:nvSpPr>
            <p:spPr>
              <a:xfrm>
                <a:off x="2110555" y="2502998"/>
                <a:ext cx="1294782" cy="461666"/>
              </a:xfrm>
              <a:prstGeom prst="rect">
                <a:avLst/>
              </a:prstGeom>
              <a:noFill/>
            </p:spPr>
            <p:txBody>
              <a:bodyPr wrap="square" lIns="0" tIns="0" rIns="0" bIns="0" rtlCol="0">
                <a:spAutoFit/>
              </a:bodyPr>
              <a:lstStyle/>
              <a:p>
                <a:r>
                  <a:rPr lang="en-ZA" sz="1000" dirty="0">
                    <a:solidFill>
                      <a:schemeClr val="tx1">
                        <a:lumMod val="75000"/>
                        <a:lumOff val="25000"/>
                      </a:schemeClr>
                    </a:solidFill>
                  </a:rPr>
                  <a:t>Approved Resolution on maximum expenditure 2024-2027</a:t>
                </a:r>
              </a:p>
            </p:txBody>
          </p:sp>
        </p:grpSp>
      </p:grpSp>
      <p:grpSp>
        <p:nvGrpSpPr>
          <p:cNvPr id="72" name="Milestone 6" title="Milestone 6">
            <a:extLst>
              <a:ext uri="{FF2B5EF4-FFF2-40B4-BE49-F238E27FC236}">
                <a16:creationId xmlns:a16="http://schemas.microsoft.com/office/drawing/2014/main" id="{BFC456E7-0424-4A70-B580-F2A4B80C9355}"/>
              </a:ext>
            </a:extLst>
          </p:cNvPr>
          <p:cNvGrpSpPr/>
          <p:nvPr/>
        </p:nvGrpSpPr>
        <p:grpSpPr>
          <a:xfrm>
            <a:off x="6587882" y="3862537"/>
            <a:ext cx="1302518" cy="1577034"/>
            <a:chOff x="6669994" y="3862537"/>
            <a:chExt cx="1302518" cy="1577034"/>
          </a:xfrm>
        </p:grpSpPr>
        <p:sp>
          <p:nvSpPr>
            <p:cNvPr id="73" name="Arrow: Down 72" title="Milestone Arrow">
              <a:extLst>
                <a:ext uri="{FF2B5EF4-FFF2-40B4-BE49-F238E27FC236}">
                  <a16:creationId xmlns:a16="http://schemas.microsoft.com/office/drawing/2014/main" id="{3AEFEB3C-AD7F-4475-9390-54197652BCA6}"/>
                </a:ext>
              </a:extLst>
            </p:cNvPr>
            <p:cNvSpPr/>
            <p:nvPr/>
          </p:nvSpPr>
          <p:spPr>
            <a:xfrm>
              <a:off x="6677730" y="4672238"/>
              <a:ext cx="470255" cy="767333"/>
            </a:xfrm>
            <a:prstGeom prst="downArrow">
              <a:avLst>
                <a:gd name="adj1" fmla="val 100000"/>
                <a:gd name="adj2"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4" name="Oval 73" title="Milestone Number">
              <a:extLst>
                <a:ext uri="{FF2B5EF4-FFF2-40B4-BE49-F238E27FC236}">
                  <a16:creationId xmlns:a16="http://schemas.microsoft.com/office/drawing/2014/main" id="{9D94928C-3051-4750-809F-7C40A5F2AA0A}"/>
                </a:ext>
              </a:extLst>
            </p:cNvPr>
            <p:cNvSpPr/>
            <p:nvPr/>
          </p:nvSpPr>
          <p:spPr>
            <a:xfrm>
              <a:off x="6764375" y="4760544"/>
              <a:ext cx="296963" cy="296963"/>
            </a:xfrm>
            <a:prstGeom prst="ellipse">
              <a:avLst/>
            </a:prstGeom>
            <a:solidFill>
              <a:schemeClr val="bg1"/>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tx1">
                      <a:lumMod val="65000"/>
                      <a:lumOff val="35000"/>
                    </a:schemeClr>
                  </a:solidFill>
                </a:rPr>
                <a:t>05</a:t>
              </a:r>
            </a:p>
          </p:txBody>
        </p:sp>
        <p:grpSp>
          <p:nvGrpSpPr>
            <p:cNvPr id="75" name="Group 74" title="Milestone Text">
              <a:extLst>
                <a:ext uri="{FF2B5EF4-FFF2-40B4-BE49-F238E27FC236}">
                  <a16:creationId xmlns:a16="http://schemas.microsoft.com/office/drawing/2014/main" id="{8D8329CD-F52C-4051-88DC-D11630A8F686}"/>
                </a:ext>
              </a:extLst>
            </p:cNvPr>
            <p:cNvGrpSpPr/>
            <p:nvPr/>
          </p:nvGrpSpPr>
          <p:grpSpPr>
            <a:xfrm>
              <a:off x="6669994" y="3862537"/>
              <a:ext cx="1302518" cy="683233"/>
              <a:chOff x="2102817" y="2402946"/>
              <a:chExt cx="1302518" cy="683233"/>
            </a:xfrm>
          </p:grpSpPr>
          <p:sp>
            <p:nvSpPr>
              <p:cNvPr id="76" name="TextBox 75">
                <a:extLst>
                  <a:ext uri="{FF2B5EF4-FFF2-40B4-BE49-F238E27FC236}">
                    <a16:creationId xmlns:a16="http://schemas.microsoft.com/office/drawing/2014/main" id="{9B956914-D4B4-4D10-88D4-0D5EAC5E168D}"/>
                  </a:ext>
                </a:extLst>
              </p:cNvPr>
              <p:cNvSpPr txBox="1"/>
              <p:nvPr/>
            </p:nvSpPr>
            <p:spPr>
              <a:xfrm>
                <a:off x="2102817" y="2402946"/>
                <a:ext cx="1294782" cy="276999"/>
              </a:xfrm>
              <a:prstGeom prst="rect">
                <a:avLst/>
              </a:prstGeom>
              <a:noFill/>
            </p:spPr>
            <p:txBody>
              <a:bodyPr wrap="square" lIns="0" tIns="0" rIns="0" bIns="0" rtlCol="0">
                <a:spAutoFit/>
              </a:bodyPr>
              <a:lstStyle/>
              <a:p>
                <a:r>
                  <a:rPr lang="en-ZA" dirty="0">
                    <a:solidFill>
                      <a:schemeClr val="tx1">
                        <a:lumMod val="75000"/>
                        <a:lumOff val="25000"/>
                      </a:schemeClr>
                    </a:solidFill>
                  </a:rPr>
                  <a:t>FINAC-42</a:t>
                </a:r>
              </a:p>
            </p:txBody>
          </p:sp>
          <p:sp>
            <p:nvSpPr>
              <p:cNvPr id="77" name="TextBox 76">
                <a:extLst>
                  <a:ext uri="{FF2B5EF4-FFF2-40B4-BE49-F238E27FC236}">
                    <a16:creationId xmlns:a16="http://schemas.microsoft.com/office/drawing/2014/main" id="{B63A4BEB-F590-49C2-AA29-924D1B2535A2}"/>
                  </a:ext>
                </a:extLst>
              </p:cNvPr>
              <p:cNvSpPr txBox="1"/>
              <p:nvPr/>
            </p:nvSpPr>
            <p:spPr>
              <a:xfrm>
                <a:off x="2110553" y="2690086"/>
                <a:ext cx="1294782" cy="153888"/>
              </a:xfrm>
              <a:prstGeom prst="rect">
                <a:avLst/>
              </a:prstGeom>
              <a:noFill/>
            </p:spPr>
            <p:txBody>
              <a:bodyPr wrap="square" lIns="0" tIns="0" rIns="0" bIns="0" rtlCol="0">
                <a:spAutoFit/>
              </a:bodyPr>
              <a:lstStyle/>
              <a:p>
                <a:r>
                  <a:rPr lang="en-ZA" sz="1000" dirty="0">
                    <a:solidFill>
                      <a:schemeClr val="tx1">
                        <a:lumMod val="75000"/>
                        <a:lumOff val="25000"/>
                      </a:schemeClr>
                    </a:solidFill>
                  </a:rPr>
                  <a:t>Report to EC-76</a:t>
                </a:r>
              </a:p>
            </p:txBody>
          </p:sp>
          <p:sp>
            <p:nvSpPr>
              <p:cNvPr id="78" name="TextBox 77">
                <a:extLst>
                  <a:ext uri="{FF2B5EF4-FFF2-40B4-BE49-F238E27FC236}">
                    <a16:creationId xmlns:a16="http://schemas.microsoft.com/office/drawing/2014/main" id="{E659D4B0-92FA-4CAF-9C9B-60F60026C9AC}"/>
                  </a:ext>
                </a:extLst>
              </p:cNvPr>
              <p:cNvSpPr txBox="1"/>
              <p:nvPr/>
            </p:nvSpPr>
            <p:spPr>
              <a:xfrm>
                <a:off x="2110553" y="2850442"/>
                <a:ext cx="1294781" cy="235737"/>
              </a:xfrm>
              <a:prstGeom prst="rect">
                <a:avLst/>
              </a:prstGeom>
              <a:noFill/>
            </p:spPr>
            <p:txBody>
              <a:bodyPr wrap="square" lIns="0" tIns="0" rIns="0" bIns="0" rtlCol="0">
                <a:noAutofit/>
              </a:bodyPr>
              <a:lstStyle/>
              <a:p>
                <a:r>
                  <a:rPr lang="en-ZA" sz="1000" dirty="0">
                    <a:solidFill>
                      <a:schemeClr val="tx1">
                        <a:lumMod val="75000"/>
                        <a:lumOff val="25000"/>
                      </a:schemeClr>
                    </a:solidFill>
                  </a:rPr>
                  <a:t>Update of EC-76 recommendation</a:t>
                </a:r>
              </a:p>
            </p:txBody>
          </p:sp>
        </p:grpSp>
      </p:grpSp>
      <p:grpSp>
        <p:nvGrpSpPr>
          <p:cNvPr id="79" name="Milestone 6" title="Milestone 6">
            <a:extLst>
              <a:ext uri="{FF2B5EF4-FFF2-40B4-BE49-F238E27FC236}">
                <a16:creationId xmlns:a16="http://schemas.microsoft.com/office/drawing/2014/main" id="{EE427D58-D4D2-42A9-9725-655E21E9CE50}"/>
              </a:ext>
            </a:extLst>
          </p:cNvPr>
          <p:cNvGrpSpPr/>
          <p:nvPr/>
        </p:nvGrpSpPr>
        <p:grpSpPr>
          <a:xfrm>
            <a:off x="8658408" y="4045517"/>
            <a:ext cx="1294784" cy="1508344"/>
            <a:chOff x="6677730" y="3942598"/>
            <a:chExt cx="1294784" cy="1496974"/>
          </a:xfrm>
        </p:grpSpPr>
        <p:sp>
          <p:nvSpPr>
            <p:cNvPr id="80" name="Arrow: Down 79" title="Milestone Arrow">
              <a:extLst>
                <a:ext uri="{FF2B5EF4-FFF2-40B4-BE49-F238E27FC236}">
                  <a16:creationId xmlns:a16="http://schemas.microsoft.com/office/drawing/2014/main" id="{E7BFA4B6-3904-4907-96AC-88EED294D802}"/>
                </a:ext>
              </a:extLst>
            </p:cNvPr>
            <p:cNvSpPr/>
            <p:nvPr/>
          </p:nvSpPr>
          <p:spPr>
            <a:xfrm>
              <a:off x="6677730" y="4561426"/>
              <a:ext cx="470255" cy="878146"/>
            </a:xfrm>
            <a:prstGeom prst="downArrow">
              <a:avLst>
                <a:gd name="adj1" fmla="val 100000"/>
                <a:gd name="adj2"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1" name="Oval 80" title="Milestone Number">
              <a:extLst>
                <a:ext uri="{FF2B5EF4-FFF2-40B4-BE49-F238E27FC236}">
                  <a16:creationId xmlns:a16="http://schemas.microsoft.com/office/drawing/2014/main" id="{EB06B528-A120-496D-B9DD-0ECA9E52C552}"/>
                </a:ext>
              </a:extLst>
            </p:cNvPr>
            <p:cNvSpPr/>
            <p:nvPr/>
          </p:nvSpPr>
          <p:spPr>
            <a:xfrm>
              <a:off x="6749204" y="4663393"/>
              <a:ext cx="296963" cy="296963"/>
            </a:xfrm>
            <a:prstGeom prst="ellipse">
              <a:avLst/>
            </a:prstGeom>
            <a:solidFill>
              <a:schemeClr val="bg1"/>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tx1">
                      <a:lumMod val="65000"/>
                      <a:lumOff val="35000"/>
                    </a:schemeClr>
                  </a:solidFill>
                </a:rPr>
                <a:t>08</a:t>
              </a:r>
            </a:p>
          </p:txBody>
        </p:sp>
        <p:grpSp>
          <p:nvGrpSpPr>
            <p:cNvPr id="82" name="Group 81" title="Milestone Text">
              <a:extLst>
                <a:ext uri="{FF2B5EF4-FFF2-40B4-BE49-F238E27FC236}">
                  <a16:creationId xmlns:a16="http://schemas.microsoft.com/office/drawing/2014/main" id="{322F0A16-D940-4E17-B7FB-DE0E1839754E}"/>
                </a:ext>
              </a:extLst>
            </p:cNvPr>
            <p:cNvGrpSpPr/>
            <p:nvPr/>
          </p:nvGrpSpPr>
          <p:grpSpPr>
            <a:xfrm>
              <a:off x="6677732" y="3942598"/>
              <a:ext cx="1294782" cy="462345"/>
              <a:chOff x="2110555" y="2483007"/>
              <a:chExt cx="1294782" cy="462345"/>
            </a:xfrm>
          </p:grpSpPr>
          <p:sp>
            <p:nvSpPr>
              <p:cNvPr id="83" name="TextBox 82">
                <a:extLst>
                  <a:ext uri="{FF2B5EF4-FFF2-40B4-BE49-F238E27FC236}">
                    <a16:creationId xmlns:a16="http://schemas.microsoft.com/office/drawing/2014/main" id="{B75DF011-64B8-42A1-908B-F5C22933A964}"/>
                  </a:ext>
                </a:extLst>
              </p:cNvPr>
              <p:cNvSpPr txBox="1"/>
              <p:nvPr/>
            </p:nvSpPr>
            <p:spPr>
              <a:xfrm>
                <a:off x="2110555" y="2483007"/>
                <a:ext cx="1294782" cy="276999"/>
              </a:xfrm>
              <a:prstGeom prst="rect">
                <a:avLst/>
              </a:prstGeom>
              <a:noFill/>
            </p:spPr>
            <p:txBody>
              <a:bodyPr wrap="square" lIns="0" tIns="0" rIns="0" bIns="0" rtlCol="0">
                <a:spAutoFit/>
              </a:bodyPr>
              <a:lstStyle/>
              <a:p>
                <a:r>
                  <a:rPr lang="en-ZA" dirty="0">
                    <a:solidFill>
                      <a:schemeClr val="tx1">
                        <a:lumMod val="75000"/>
                        <a:lumOff val="25000"/>
                      </a:schemeClr>
                    </a:solidFill>
                  </a:rPr>
                  <a:t>FINAC-43</a:t>
                </a:r>
              </a:p>
            </p:txBody>
          </p:sp>
          <p:sp>
            <p:nvSpPr>
              <p:cNvPr id="84" name="TextBox 83">
                <a:extLst>
                  <a:ext uri="{FF2B5EF4-FFF2-40B4-BE49-F238E27FC236}">
                    <a16:creationId xmlns:a16="http://schemas.microsoft.com/office/drawing/2014/main" id="{30350742-037A-4B62-84FC-1B8C08B03DC2}"/>
                  </a:ext>
                </a:extLst>
              </p:cNvPr>
              <p:cNvSpPr txBox="1"/>
              <p:nvPr/>
            </p:nvSpPr>
            <p:spPr>
              <a:xfrm>
                <a:off x="2110555" y="2791464"/>
                <a:ext cx="1294782" cy="153888"/>
              </a:xfrm>
              <a:prstGeom prst="rect">
                <a:avLst/>
              </a:prstGeom>
              <a:noFill/>
            </p:spPr>
            <p:txBody>
              <a:bodyPr wrap="square" lIns="0" tIns="0" rIns="0" bIns="0" rtlCol="0">
                <a:spAutoFit/>
              </a:bodyPr>
              <a:lstStyle/>
              <a:p>
                <a:r>
                  <a:rPr lang="en-ZA" sz="1000" dirty="0">
                    <a:solidFill>
                      <a:schemeClr val="tx1">
                        <a:lumMod val="75000"/>
                        <a:lumOff val="25000"/>
                      </a:schemeClr>
                    </a:solidFill>
                  </a:rPr>
                  <a:t>Report to Cg-19</a:t>
                </a:r>
              </a:p>
            </p:txBody>
          </p:sp>
        </p:grpSp>
      </p:grpSp>
      <p:grpSp>
        <p:nvGrpSpPr>
          <p:cNvPr id="91" name="Milestone 5" title="Milestone 5">
            <a:extLst>
              <a:ext uri="{FF2B5EF4-FFF2-40B4-BE49-F238E27FC236}">
                <a16:creationId xmlns:a16="http://schemas.microsoft.com/office/drawing/2014/main" id="{30CCADF0-1F5D-4A99-A315-A29E26E2DB41}"/>
              </a:ext>
            </a:extLst>
          </p:cNvPr>
          <p:cNvGrpSpPr/>
          <p:nvPr/>
        </p:nvGrpSpPr>
        <p:grpSpPr>
          <a:xfrm>
            <a:off x="5379761" y="2698106"/>
            <a:ext cx="1814324" cy="2812003"/>
            <a:chOff x="5921940" y="1800890"/>
            <a:chExt cx="1403317" cy="3638681"/>
          </a:xfrm>
        </p:grpSpPr>
        <p:grpSp>
          <p:nvGrpSpPr>
            <p:cNvPr id="92" name="Group 91" title="Milestone Text">
              <a:extLst>
                <a:ext uri="{FF2B5EF4-FFF2-40B4-BE49-F238E27FC236}">
                  <a16:creationId xmlns:a16="http://schemas.microsoft.com/office/drawing/2014/main" id="{96A6C592-74E9-4858-A23D-3EDB98AEA78D}"/>
                </a:ext>
              </a:extLst>
            </p:cNvPr>
            <p:cNvGrpSpPr/>
            <p:nvPr/>
          </p:nvGrpSpPr>
          <p:grpSpPr>
            <a:xfrm>
              <a:off x="5921940" y="1800890"/>
              <a:ext cx="1403317" cy="777836"/>
              <a:chOff x="2002156" y="2788183"/>
              <a:chExt cx="1403317" cy="777836"/>
            </a:xfrm>
          </p:grpSpPr>
          <p:sp>
            <p:nvSpPr>
              <p:cNvPr id="95" name="TextBox 94">
                <a:extLst>
                  <a:ext uri="{FF2B5EF4-FFF2-40B4-BE49-F238E27FC236}">
                    <a16:creationId xmlns:a16="http://schemas.microsoft.com/office/drawing/2014/main" id="{192A4EB1-B556-440E-BD5C-A61E615BC740}"/>
                  </a:ext>
                </a:extLst>
              </p:cNvPr>
              <p:cNvSpPr txBox="1"/>
              <p:nvPr/>
            </p:nvSpPr>
            <p:spPr>
              <a:xfrm>
                <a:off x="2002156" y="2788183"/>
                <a:ext cx="1294782" cy="358430"/>
              </a:xfrm>
              <a:prstGeom prst="rect">
                <a:avLst/>
              </a:prstGeom>
              <a:noFill/>
            </p:spPr>
            <p:txBody>
              <a:bodyPr wrap="square" lIns="0" tIns="0" rIns="0" bIns="0" rtlCol="0">
                <a:spAutoFit/>
              </a:bodyPr>
              <a:lstStyle/>
              <a:p>
                <a:r>
                  <a:rPr lang="en-ZA" dirty="0">
                    <a:solidFill>
                      <a:schemeClr val="tx1">
                        <a:lumMod val="75000"/>
                        <a:lumOff val="25000"/>
                      </a:schemeClr>
                    </a:solidFill>
                  </a:rPr>
                  <a:t>  PAC</a:t>
                </a:r>
              </a:p>
            </p:txBody>
          </p:sp>
          <p:sp>
            <p:nvSpPr>
              <p:cNvPr id="96" name="TextBox 95">
                <a:extLst>
                  <a:ext uri="{FF2B5EF4-FFF2-40B4-BE49-F238E27FC236}">
                    <a16:creationId xmlns:a16="http://schemas.microsoft.com/office/drawing/2014/main" id="{6638499E-7BF3-435E-BF13-3BD8083984F0}"/>
                  </a:ext>
                </a:extLst>
              </p:cNvPr>
              <p:cNvSpPr txBox="1"/>
              <p:nvPr/>
            </p:nvSpPr>
            <p:spPr>
              <a:xfrm>
                <a:off x="2110691" y="3167761"/>
                <a:ext cx="1294782" cy="398258"/>
              </a:xfrm>
              <a:prstGeom prst="rect">
                <a:avLst/>
              </a:prstGeom>
              <a:noFill/>
            </p:spPr>
            <p:txBody>
              <a:bodyPr wrap="square" lIns="0" tIns="0" rIns="0" bIns="0" rtlCol="0">
                <a:spAutoFit/>
              </a:bodyPr>
              <a:lstStyle/>
              <a:p>
                <a:r>
                  <a:rPr lang="en-ZA" sz="1000" dirty="0">
                    <a:solidFill>
                      <a:schemeClr val="tx1">
                        <a:lumMod val="75000"/>
                        <a:lumOff val="25000"/>
                      </a:schemeClr>
                    </a:solidFill>
                  </a:rPr>
                  <a:t>Review SP and Draft</a:t>
                </a:r>
              </a:p>
              <a:p>
                <a:r>
                  <a:rPr lang="en-ZA" sz="1000" dirty="0">
                    <a:solidFill>
                      <a:schemeClr val="tx1">
                        <a:lumMod val="75000"/>
                        <a:lumOff val="25000"/>
                      </a:schemeClr>
                    </a:solidFill>
                  </a:rPr>
                  <a:t>Cg Documents</a:t>
                </a:r>
              </a:p>
            </p:txBody>
          </p:sp>
        </p:grpSp>
        <p:sp>
          <p:nvSpPr>
            <p:cNvPr id="93" name="Arrow: Down 92" title="Milestone Tall Arrow">
              <a:extLst>
                <a:ext uri="{FF2B5EF4-FFF2-40B4-BE49-F238E27FC236}">
                  <a16:creationId xmlns:a16="http://schemas.microsoft.com/office/drawing/2014/main" id="{677C9FAA-2538-43AE-B667-099B18C1502F}"/>
                </a:ext>
              </a:extLst>
            </p:cNvPr>
            <p:cNvSpPr/>
            <p:nvPr/>
          </p:nvSpPr>
          <p:spPr>
            <a:xfrm>
              <a:off x="6008504" y="2596164"/>
              <a:ext cx="444516" cy="2843407"/>
            </a:xfrm>
            <a:prstGeom prst="downArrow">
              <a:avLst>
                <a:gd name="adj1" fmla="val 100000"/>
                <a:gd name="adj2" fmla="val 50000"/>
              </a:avLst>
            </a:prstGeom>
            <a:gradFill>
              <a:gsLst>
                <a:gs pos="36000">
                  <a:schemeClr val="accent1"/>
                </a:gs>
                <a:gs pos="95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94" name="Oval 93" title="Milestone Number">
              <a:extLst>
                <a:ext uri="{FF2B5EF4-FFF2-40B4-BE49-F238E27FC236}">
                  <a16:creationId xmlns:a16="http://schemas.microsoft.com/office/drawing/2014/main" id="{8FA5FB62-A57D-47AF-B245-CA35AFC301D7}"/>
                </a:ext>
              </a:extLst>
            </p:cNvPr>
            <p:cNvSpPr/>
            <p:nvPr/>
          </p:nvSpPr>
          <p:spPr>
            <a:xfrm>
              <a:off x="6108724" y="2787012"/>
              <a:ext cx="200150" cy="276811"/>
            </a:xfrm>
            <a:prstGeom prst="ellipse">
              <a:avLst/>
            </a:prstGeom>
            <a:solidFill>
              <a:schemeClr val="bg1"/>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tx1">
                      <a:lumMod val="65000"/>
                      <a:lumOff val="35000"/>
                    </a:schemeClr>
                  </a:solidFill>
                </a:rPr>
                <a:t>04</a:t>
              </a:r>
            </a:p>
          </p:txBody>
        </p:sp>
      </p:grpSp>
      <p:cxnSp>
        <p:nvCxnSpPr>
          <p:cNvPr id="97" name="Straight Connector 96">
            <a:extLst>
              <a:ext uri="{FF2B5EF4-FFF2-40B4-BE49-F238E27FC236}">
                <a16:creationId xmlns:a16="http://schemas.microsoft.com/office/drawing/2014/main" id="{56EC48D6-01AE-9540-240C-694AF226A311}"/>
              </a:ext>
            </a:extLst>
          </p:cNvPr>
          <p:cNvCxnSpPr>
            <a:cxnSpLocks/>
          </p:cNvCxnSpPr>
          <p:nvPr/>
        </p:nvCxnSpPr>
        <p:spPr>
          <a:xfrm>
            <a:off x="7072864" y="1405409"/>
            <a:ext cx="0" cy="4965481"/>
          </a:xfrm>
          <a:prstGeom prst="line">
            <a:avLst/>
          </a:prstGeom>
          <a:ln w="50800"/>
        </p:spPr>
        <p:style>
          <a:lnRef idx="3">
            <a:schemeClr val="accent2"/>
          </a:lnRef>
          <a:fillRef idx="0">
            <a:schemeClr val="accent2"/>
          </a:fillRef>
          <a:effectRef idx="2">
            <a:schemeClr val="accent2"/>
          </a:effectRef>
          <a:fontRef idx="minor">
            <a:schemeClr val="tx1"/>
          </a:fontRef>
        </p:style>
      </p:cxnSp>
      <p:sp>
        <p:nvSpPr>
          <p:cNvPr id="3" name="Slide Number Placeholder 2">
            <a:extLst>
              <a:ext uri="{FF2B5EF4-FFF2-40B4-BE49-F238E27FC236}">
                <a16:creationId xmlns:a16="http://schemas.microsoft.com/office/drawing/2014/main" id="{78AB20DA-183F-C7DB-C69C-7DF3C7A93A62}"/>
              </a:ext>
            </a:extLst>
          </p:cNvPr>
          <p:cNvSpPr>
            <a:spLocks noGrp="1"/>
          </p:cNvSpPr>
          <p:nvPr>
            <p:ph type="sldNum" sz="quarter" idx="4"/>
          </p:nvPr>
        </p:nvSpPr>
        <p:spPr/>
        <p:txBody>
          <a:bodyPr/>
          <a:lstStyle/>
          <a:p>
            <a:fld id="{9860EDB8-5305-433F-BE41-D7A86D811DB3}" type="slidenum">
              <a:rPr lang="en-US" smtClean="0"/>
              <a:pPr/>
              <a:t>39</a:t>
            </a:fld>
            <a:endParaRPr lang="en-US" dirty="0"/>
          </a:p>
        </p:txBody>
      </p:sp>
    </p:spTree>
    <p:extLst>
      <p:ext uri="{BB962C8B-B14F-4D97-AF65-F5344CB8AC3E}">
        <p14:creationId xmlns:p14="http://schemas.microsoft.com/office/powerpoint/2010/main" val="323245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13012" y="274638"/>
            <a:ext cx="10965976" cy="1143000"/>
          </a:xfrm>
          <a:prstGeom prst="rect">
            <a:avLst/>
          </a:prstGeom>
        </p:spPr>
        <p:txBody>
          <a:bodyPr vert="horz" lIns="121871" tIns="60935" rIns="121871" bIns="6093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609371" rtl="0" eaLnBrk="1" fontAlgn="auto" latinLnBrk="0" hangingPunct="1">
              <a:lnSpc>
                <a:spcPct val="100000"/>
              </a:lnSpc>
              <a:spcBef>
                <a:spcPct val="0"/>
              </a:spcBef>
              <a:spcAft>
                <a:spcPts val="600"/>
              </a:spcAft>
              <a:buClrTx/>
              <a:buSzTx/>
              <a:buFontTx/>
              <a:buNone/>
              <a:tabLst/>
              <a:defRPr/>
            </a:pPr>
            <a:endParaRPr kumimoji="0" lang="en-US" sz="2400" b="0" i="0" u="none" strike="noStrike" kern="1200" cap="none" spc="0" normalizeH="0" baseline="0" noProof="0">
              <a:ln>
                <a:noFill/>
              </a:ln>
              <a:solidFill>
                <a:srgbClr val="0070C0"/>
              </a:solidFill>
              <a:effectLst/>
              <a:uLnTx/>
              <a:uFillTx/>
              <a:latin typeface="Verdana" panose="020B0604030504040204" pitchFamily="34" charset="0"/>
              <a:ea typeface="Verdana" panose="020B0604030504040204" pitchFamily="34" charset="0"/>
              <a:cs typeface="+mj-cs"/>
            </a:endParaRPr>
          </a:p>
        </p:txBody>
      </p:sp>
      <p:sp>
        <p:nvSpPr>
          <p:cNvPr id="7" name="Content Placeholder 2"/>
          <p:cNvSpPr txBox="1">
            <a:spLocks/>
          </p:cNvSpPr>
          <p:nvPr/>
        </p:nvSpPr>
        <p:spPr>
          <a:xfrm>
            <a:off x="168965" y="749395"/>
            <a:ext cx="11999272" cy="1874535"/>
          </a:xfrm>
          <a:prstGeom prst="rect">
            <a:avLst/>
          </a:prstGeom>
        </p:spPr>
        <p:txBody>
          <a:bodyPr vert="horz" lIns="121871" tIns="60935" rIns="121871" bIns="60935"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8288" marR="0" lvl="1" indent="-268288" algn="l" defTabSz="457200" rtl="0" eaLnBrk="1" fontAlgn="base" latinLnBrk="0" hangingPunct="1">
              <a:lnSpc>
                <a:spcPct val="100000"/>
              </a:lnSpc>
              <a:spcBef>
                <a:spcPts val="1200"/>
              </a:spcBef>
              <a:spcAft>
                <a:spcPts val="0"/>
              </a:spcAft>
              <a:buClrTx/>
              <a:buSzTx/>
              <a:buFont typeface="Courier New" panose="02070309020205020404" pitchFamily="49" charset="0"/>
              <a:buChar char="o"/>
              <a:tabLst/>
              <a:defRPr/>
            </a:pPr>
            <a:r>
              <a:rPr kumimoji="0" lang="en-US"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Regional priorities</a:t>
            </a:r>
          </a:p>
          <a:p>
            <a:pPr marL="268288" marR="0" lvl="1" indent="-268288" algn="l" defTabSz="457200" rtl="0" eaLnBrk="1" fontAlgn="base" latinLnBrk="0" hangingPunct="1">
              <a:lnSpc>
                <a:spcPct val="100000"/>
              </a:lnSpc>
              <a:spcBef>
                <a:spcPts val="1200"/>
              </a:spcBef>
              <a:spcAft>
                <a:spcPts val="0"/>
              </a:spcAft>
              <a:buClrTx/>
              <a:buSzTx/>
              <a:buFont typeface="Courier New" panose="02070309020205020404" pitchFamily="49" charset="0"/>
              <a:buChar char="o"/>
              <a:tabLst/>
              <a:defRPr/>
            </a:pPr>
            <a:r>
              <a:rPr kumimoji="0" lang="en-US"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New policies &amp; strategies </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(e.g. Unified Data Policy, WMO Vision and Strategy for Hydrology)</a:t>
            </a:r>
          </a:p>
          <a:p>
            <a:pPr marL="268288" marR="0" lvl="1" indent="-268288" algn="l" defTabSz="457200" rtl="0" eaLnBrk="1" fontAlgn="base" latinLnBrk="0" hangingPunct="1">
              <a:lnSpc>
                <a:spcPct val="100000"/>
              </a:lnSpc>
              <a:spcBef>
                <a:spcPts val="1200"/>
              </a:spcBef>
              <a:spcAft>
                <a:spcPts val="0"/>
              </a:spcAft>
              <a:buClrTx/>
              <a:buSzTx/>
              <a:buFont typeface="Courier New" panose="02070309020205020404" pitchFamily="49" charset="0"/>
              <a:buChar char="o"/>
              <a:tabLst/>
              <a:defRPr/>
            </a:pPr>
            <a:r>
              <a:rPr kumimoji="0" lang="en-US"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Updates to technical strategies </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(e.g. Services Delivery, Capacity Development, GMAS)</a:t>
            </a:r>
          </a:p>
          <a:p>
            <a:pPr marL="268288" marR="0" lvl="1" indent="-268288" algn="l" defTabSz="457200" rtl="0" eaLnBrk="1" fontAlgn="base" latinLnBrk="0" hangingPunct="1">
              <a:lnSpc>
                <a:spcPct val="100000"/>
              </a:lnSpc>
              <a:spcBef>
                <a:spcPts val="1200"/>
              </a:spcBef>
              <a:spcAft>
                <a:spcPts val="0"/>
              </a:spcAft>
              <a:buClrTx/>
              <a:buSzTx/>
              <a:buFont typeface="Courier New" panose="02070309020205020404" pitchFamily="49" charset="0"/>
              <a:buChar char="o"/>
              <a:tabLst/>
              <a:defRPr/>
            </a:pPr>
            <a:r>
              <a:rPr kumimoji="0" lang="en-US"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Data from WMO Monitoring System </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3"/>
              </a:rPr>
              <a:t>KPIs</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4"/>
              </a:rPr>
              <a:t>Performance Assessment Report 2020-2021</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t>
            </a:r>
            <a:endPar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8" name="Title 1">
            <a:extLst>
              <a:ext uri="{FF2B5EF4-FFF2-40B4-BE49-F238E27FC236}">
                <a16:creationId xmlns:a16="http://schemas.microsoft.com/office/drawing/2014/main" id="{80F42C20-1FAC-474F-B6AD-257B1AB0D86B}"/>
              </a:ext>
            </a:extLst>
          </p:cNvPr>
          <p:cNvSpPr txBox="1">
            <a:spLocks/>
          </p:cNvSpPr>
          <p:nvPr/>
        </p:nvSpPr>
        <p:spPr>
          <a:xfrm>
            <a:off x="23761" y="81820"/>
            <a:ext cx="12144476" cy="588073"/>
          </a:xfrm>
          <a:prstGeom prst="rect">
            <a:avLst/>
          </a:prstGeom>
        </p:spPr>
        <p:txBody>
          <a:bodyPr vert="horz" lIns="121871" tIns="60935" rIns="121871" bIns="60935"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Verdana" panose="020B0604030504040204" pitchFamily="34" charset="0"/>
              </a:rPr>
              <a:t>Basis for WMO Strategic Plan 2024-2027</a:t>
            </a:r>
          </a:p>
        </p:txBody>
      </p:sp>
      <p:pic>
        <p:nvPicPr>
          <p:cNvPr id="3" name="Picture 2">
            <a:extLst>
              <a:ext uri="{FF2B5EF4-FFF2-40B4-BE49-F238E27FC236}">
                <a16:creationId xmlns:a16="http://schemas.microsoft.com/office/drawing/2014/main" id="{62033219-4222-40A0-AB2F-7FC290133D05}"/>
              </a:ext>
            </a:extLst>
          </p:cNvPr>
          <p:cNvPicPr>
            <a:picLocks noChangeAspect="1"/>
          </p:cNvPicPr>
          <p:nvPr/>
        </p:nvPicPr>
        <p:blipFill>
          <a:blip r:embed="rId5"/>
          <a:stretch>
            <a:fillRect/>
          </a:stretch>
        </p:blipFill>
        <p:spPr>
          <a:xfrm>
            <a:off x="2554653" y="2703432"/>
            <a:ext cx="7082693" cy="4026262"/>
          </a:xfrm>
          <a:prstGeom prst="rect">
            <a:avLst/>
          </a:prstGeom>
        </p:spPr>
      </p:pic>
      <p:sp>
        <p:nvSpPr>
          <p:cNvPr id="2" name="Slide Number Placeholder 1">
            <a:extLst>
              <a:ext uri="{FF2B5EF4-FFF2-40B4-BE49-F238E27FC236}">
                <a16:creationId xmlns:a16="http://schemas.microsoft.com/office/drawing/2014/main" id="{1550641F-86E8-C51B-A3AC-D263370F895F}"/>
              </a:ext>
            </a:extLst>
          </p:cNvPr>
          <p:cNvSpPr>
            <a:spLocks noGrp="1"/>
          </p:cNvSpPr>
          <p:nvPr>
            <p:ph type="sldNum" sz="quarter" idx="12"/>
          </p:nvPr>
        </p:nvSpPr>
        <p:spPr/>
        <p:txBody>
          <a:bodyPr/>
          <a:lstStyle/>
          <a:p>
            <a:fld id="{F966D8DB-6457-4B9B-9958-7C11975F88BF}" type="slidenum">
              <a:rPr lang="en-GB" smtClean="0"/>
              <a:t>4</a:t>
            </a:fld>
            <a:endParaRPr lang="en-GB"/>
          </a:p>
        </p:txBody>
      </p:sp>
    </p:spTree>
    <p:extLst>
      <p:ext uri="{BB962C8B-B14F-4D97-AF65-F5344CB8AC3E}">
        <p14:creationId xmlns:p14="http://schemas.microsoft.com/office/powerpoint/2010/main" val="12398603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6" y="448056"/>
            <a:ext cx="10451593" cy="640080"/>
          </a:xfrm>
        </p:spPr>
        <p:txBody>
          <a:bodyPr>
            <a:noAutofit/>
          </a:bodyPr>
          <a:lstStyle/>
          <a:p>
            <a:r>
              <a:rPr lang="en-US" dirty="0">
                <a:latin typeface="Segoe UI" panose="020B0502040204020203" pitchFamily="34" charset="0"/>
                <a:cs typeface="Segoe UI" panose="020B0502040204020203" pitchFamily="34" charset="0"/>
              </a:rPr>
              <a:t>Remaining Process – Max Expenditures 2024-2027 </a:t>
            </a:r>
          </a:p>
        </p:txBody>
      </p:sp>
      <p:sp>
        <p:nvSpPr>
          <p:cNvPr id="38" name="Content Placeholder 17"/>
          <p:cNvSpPr txBox="1">
            <a:spLocks/>
          </p:cNvSpPr>
          <p:nvPr/>
        </p:nvSpPr>
        <p:spPr>
          <a:xfrm>
            <a:off x="541609" y="1524708"/>
            <a:ext cx="10770825" cy="4885236"/>
          </a:xfrm>
          <a:prstGeom prst="rect">
            <a:avLst/>
          </a:prstGeom>
        </p:spPr>
        <p:txBody>
          <a:bodyPr vert="horz" lIns="91440" tIns="45720" rIns="91440" bIns="45720" rtlCol="0" anchor="t">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0"/>
              </a:spcAft>
            </a:pPr>
            <a:r>
              <a:rPr lang="en-US" sz="1900" dirty="0">
                <a:latin typeface="Segoe UI"/>
                <a:cs typeface="Segoe UI"/>
              </a:rPr>
              <a:t>EC-76 (February 2023)</a:t>
            </a:r>
          </a:p>
          <a:p>
            <a:pPr lvl="1">
              <a:lnSpc>
                <a:spcPct val="100000"/>
              </a:lnSpc>
              <a:spcAft>
                <a:spcPts val="0"/>
              </a:spcAft>
            </a:pPr>
            <a:r>
              <a:rPr lang="en-US" sz="1900" dirty="0">
                <a:latin typeface="Segoe UI"/>
                <a:cs typeface="Segoe UI"/>
              </a:rPr>
              <a:t>Budget Committee to meet during EC-76 to update EC Recommendation to Congress</a:t>
            </a:r>
          </a:p>
          <a:p>
            <a:pPr>
              <a:lnSpc>
                <a:spcPct val="100000"/>
              </a:lnSpc>
              <a:spcAft>
                <a:spcPts val="0"/>
              </a:spcAft>
            </a:pPr>
            <a:r>
              <a:rPr lang="en-US" sz="1900" dirty="0">
                <a:cs typeface="Segoe UI"/>
              </a:rPr>
              <a:t>Cg-19 (May 2023)</a:t>
            </a:r>
          </a:p>
          <a:p>
            <a:pPr lvl="1">
              <a:lnSpc>
                <a:spcPct val="100000"/>
              </a:lnSpc>
              <a:spcAft>
                <a:spcPts val="0"/>
              </a:spcAft>
            </a:pPr>
            <a:r>
              <a:rPr lang="en-US" sz="1900" dirty="0">
                <a:cs typeface="Segoe UI"/>
              </a:rPr>
              <a:t>Presentation and discussion at FINAC-43</a:t>
            </a:r>
          </a:p>
          <a:p>
            <a:pPr lvl="1">
              <a:lnSpc>
                <a:spcPct val="100000"/>
              </a:lnSpc>
              <a:spcAft>
                <a:spcPts val="0"/>
              </a:spcAft>
            </a:pPr>
            <a:r>
              <a:rPr lang="en-US" sz="1900" dirty="0">
                <a:cs typeface="Segoe UI"/>
              </a:rPr>
              <a:t>Cg-19 budget subcommittee considers and provides additional guidance</a:t>
            </a:r>
          </a:p>
          <a:p>
            <a:pPr lvl="1">
              <a:lnSpc>
                <a:spcPct val="100000"/>
              </a:lnSpc>
              <a:spcAft>
                <a:spcPts val="0"/>
              </a:spcAft>
            </a:pPr>
            <a:r>
              <a:rPr lang="en-US" sz="1900" dirty="0">
                <a:cs typeface="Segoe UI"/>
              </a:rPr>
              <a:t>Approval by Cg-19</a:t>
            </a:r>
          </a:p>
          <a:p>
            <a:pPr>
              <a:lnSpc>
                <a:spcPct val="100000"/>
              </a:lnSpc>
              <a:spcAft>
                <a:spcPts val="0"/>
              </a:spcAft>
            </a:pPr>
            <a:r>
              <a:rPr lang="en-US" sz="1900" dirty="0">
                <a:cs typeface="Segoe UI"/>
              </a:rPr>
              <a:t>EC-77 (June 2023)</a:t>
            </a:r>
          </a:p>
          <a:p>
            <a:pPr lvl="1">
              <a:lnSpc>
                <a:spcPct val="100000"/>
              </a:lnSpc>
              <a:spcAft>
                <a:spcPts val="0"/>
              </a:spcAft>
            </a:pPr>
            <a:r>
              <a:rPr lang="en-US" sz="1900" dirty="0">
                <a:cs typeface="Segoe UI"/>
              </a:rPr>
              <a:t>Considers and approves Budget 2024-2025, in line with Cg-19 decision</a:t>
            </a:r>
          </a:p>
          <a:p>
            <a:pPr lvl="1">
              <a:lnSpc>
                <a:spcPct val="100000"/>
              </a:lnSpc>
              <a:spcAft>
                <a:spcPts val="0"/>
              </a:spcAft>
            </a:pPr>
            <a:endParaRPr lang="en-US" sz="1900" dirty="0">
              <a:latin typeface="Segoe UI"/>
              <a:cs typeface="Segoe UI"/>
            </a:endParaRPr>
          </a:p>
          <a:p>
            <a:pPr marL="457200" lvl="1" indent="0">
              <a:lnSpc>
                <a:spcPct val="100000"/>
              </a:lnSpc>
              <a:spcAft>
                <a:spcPts val="0"/>
              </a:spcAft>
              <a:buNone/>
            </a:pPr>
            <a:endParaRPr lang="en-US" sz="1900" dirty="0">
              <a:latin typeface="Segoe UI"/>
              <a:cs typeface="Segoe UI"/>
            </a:endParaRPr>
          </a:p>
          <a:p>
            <a:pPr>
              <a:lnSpc>
                <a:spcPct val="100000"/>
              </a:lnSpc>
              <a:spcBef>
                <a:spcPts val="600"/>
              </a:spcBef>
              <a:spcAft>
                <a:spcPts val="600"/>
              </a:spcAft>
            </a:pPr>
            <a:endParaRPr lang="en-US" sz="1900" b="1"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66440AD9-4E15-AE8A-10AF-7779AB88812D}"/>
              </a:ext>
            </a:extLst>
          </p:cNvPr>
          <p:cNvSpPr>
            <a:spLocks noGrp="1"/>
          </p:cNvSpPr>
          <p:nvPr>
            <p:ph type="sldNum" sz="quarter" idx="4"/>
          </p:nvPr>
        </p:nvSpPr>
        <p:spPr/>
        <p:txBody>
          <a:bodyPr/>
          <a:lstStyle/>
          <a:p>
            <a:fld id="{9860EDB8-5305-433F-BE41-D7A86D811DB3}" type="slidenum">
              <a:rPr lang="en-US" smtClean="0"/>
              <a:pPr/>
              <a:t>40</a:t>
            </a:fld>
            <a:endParaRPr lang="en-US" dirty="0"/>
          </a:p>
        </p:txBody>
      </p:sp>
    </p:spTree>
    <p:extLst>
      <p:ext uri="{BB962C8B-B14F-4D97-AF65-F5344CB8AC3E}">
        <p14:creationId xmlns:p14="http://schemas.microsoft.com/office/powerpoint/2010/main" val="22733939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6" y="448056"/>
            <a:ext cx="10451593" cy="640080"/>
          </a:xfrm>
        </p:spPr>
        <p:txBody>
          <a:bodyPr>
            <a:noAutofit/>
          </a:bodyPr>
          <a:lstStyle/>
          <a:p>
            <a:r>
              <a:rPr lang="en-US" dirty="0">
                <a:latin typeface="Segoe UI" panose="020B0502040204020203" pitchFamily="34" charset="0"/>
                <a:cs typeface="Segoe UI" panose="020B0502040204020203" pitchFamily="34" charset="0"/>
              </a:rPr>
              <a:t>Maximum Expenditures 2024-2027 – Draft EC Recommendation</a:t>
            </a:r>
          </a:p>
        </p:txBody>
      </p:sp>
      <p:sp>
        <p:nvSpPr>
          <p:cNvPr id="38" name="Content Placeholder 17"/>
          <p:cNvSpPr txBox="1">
            <a:spLocks/>
          </p:cNvSpPr>
          <p:nvPr/>
        </p:nvSpPr>
        <p:spPr>
          <a:xfrm>
            <a:off x="541609" y="1524708"/>
            <a:ext cx="10770825" cy="4885236"/>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Aft>
                <a:spcPts val="0"/>
              </a:spcAft>
              <a:buNone/>
            </a:pPr>
            <a:r>
              <a:rPr lang="en-GB" sz="2000" b="1" i="1" dirty="0"/>
              <a:t>Draft Recommendation 5/1 (EC-76)</a:t>
            </a:r>
          </a:p>
          <a:p>
            <a:pPr>
              <a:lnSpc>
                <a:spcPct val="120000"/>
              </a:lnSpc>
              <a:spcAft>
                <a:spcPts val="0"/>
              </a:spcAft>
            </a:pPr>
            <a:r>
              <a:rPr lang="en-GB" sz="1800" b="1" dirty="0">
                <a:effectLst/>
                <a:latin typeface="Verdana" panose="020B0604030504040204" pitchFamily="34" charset="0"/>
                <a:ea typeface="Arial" panose="020B0604020202020204" pitchFamily="34" charset="0"/>
                <a:cs typeface="Arial" panose="020B0604020202020204" pitchFamily="34" charset="0"/>
              </a:rPr>
              <a:t>Recommends </a:t>
            </a:r>
            <a:r>
              <a:rPr lang="en-GB" sz="1800" dirty="0">
                <a:effectLst/>
                <a:latin typeface="Verdana" panose="020B0604030504040204" pitchFamily="34" charset="0"/>
                <a:ea typeface="Arial" panose="020B0604020202020204" pitchFamily="34" charset="0"/>
                <a:cs typeface="Arial" panose="020B0604020202020204" pitchFamily="34" charset="0"/>
              </a:rPr>
              <a:t>to Congress the adoption of draft Resolution ##/1 (Cg-19) provided in the </a:t>
            </a:r>
            <a:r>
              <a:rPr lang="en-GB" sz="1800" u="none" strike="noStrike" dirty="0">
                <a:solidFill>
                  <a:srgbClr val="0000FF"/>
                </a:solidFill>
                <a:effectLst/>
                <a:latin typeface="Verdana" panose="020B0604030504040204" pitchFamily="34" charset="0"/>
                <a:ea typeface="Arial" panose="020B0604020202020204" pitchFamily="34" charset="0"/>
                <a:cs typeface="Arial" panose="020B0604020202020204" pitchFamily="34" charset="0"/>
                <a:hlinkClick r:id="rId2"/>
              </a:rPr>
              <a:t>annex</a:t>
            </a:r>
            <a:r>
              <a:rPr lang="en-GB" sz="1800" dirty="0">
                <a:effectLst/>
                <a:latin typeface="Verdana" panose="020B0604030504040204" pitchFamily="34" charset="0"/>
                <a:ea typeface="Arial" panose="020B0604020202020204" pitchFamily="34" charset="0"/>
                <a:cs typeface="Arial" panose="020B0604020202020204" pitchFamily="34" charset="0"/>
              </a:rPr>
              <a:t> to the present Recommendation.</a:t>
            </a:r>
          </a:p>
          <a:p>
            <a:pPr marL="0" indent="0">
              <a:lnSpc>
                <a:spcPct val="120000"/>
              </a:lnSpc>
              <a:spcBef>
                <a:spcPts val="1200"/>
              </a:spcBef>
              <a:spcAft>
                <a:spcPts val="0"/>
              </a:spcAft>
              <a:buNone/>
            </a:pPr>
            <a:r>
              <a:rPr lang="en-GB" sz="1800" b="1" dirty="0">
                <a:effectLst/>
                <a:latin typeface="Verdana" panose="020B0604030504040204" pitchFamily="34" charset="0"/>
                <a:ea typeface="SimSun" panose="02010600030101010101" pitchFamily="2" charset="-122"/>
                <a:cs typeface="Verdana" panose="020B0604030504040204" pitchFamily="34" charset="0"/>
              </a:rPr>
              <a:t>Annex to Draft Recommendation 5/1 (EC-76) – Draf</a:t>
            </a:r>
            <a:r>
              <a:rPr lang="en-GB" sz="1800" b="1" dirty="0">
                <a:latin typeface="Verdana" panose="020B0604030504040204" pitchFamily="34" charset="0"/>
                <a:ea typeface="SimSun" panose="02010600030101010101" pitchFamily="2" charset="-122"/>
                <a:cs typeface="Verdana" panose="020B0604030504040204" pitchFamily="34" charset="0"/>
              </a:rPr>
              <a:t>t Resolution ##/1 (Cg-19)</a:t>
            </a:r>
            <a:endParaRPr lang="en-GB" sz="1800" b="1" dirty="0">
              <a:effectLst/>
              <a:latin typeface="Verdana" panose="020B0604030504040204" pitchFamily="34" charset="0"/>
              <a:ea typeface="SimSun" panose="02010600030101010101" pitchFamily="2" charset="-122"/>
              <a:cs typeface="Verdana" panose="020B0604030504040204" pitchFamily="34" charset="0"/>
            </a:endParaRPr>
          </a:p>
          <a:p>
            <a:pPr>
              <a:lnSpc>
                <a:spcPct val="120000"/>
              </a:lnSpc>
              <a:spcBef>
                <a:spcPts val="1200"/>
              </a:spcBef>
              <a:spcAft>
                <a:spcPts val="0"/>
              </a:spcAft>
            </a:pPr>
            <a:r>
              <a:rPr lang="en-GB" sz="1800" b="1" dirty="0">
                <a:effectLst/>
                <a:latin typeface="Verdana" panose="020B0604030504040204" pitchFamily="34" charset="0"/>
                <a:ea typeface="SimSun" panose="02010600030101010101" pitchFamily="2" charset="-122"/>
                <a:cs typeface="Verdana" panose="020B0604030504040204" pitchFamily="34" charset="0"/>
              </a:rPr>
              <a:t>Authorizes</a:t>
            </a:r>
            <a:r>
              <a:rPr lang="en-GB" sz="1800" dirty="0">
                <a:effectLst/>
                <a:latin typeface="Verdana" panose="020B0604030504040204" pitchFamily="34" charset="0"/>
                <a:ea typeface="SimSun" panose="02010600030101010101" pitchFamily="2" charset="-122"/>
                <a:cs typeface="Verdana" panose="020B0604030504040204" pitchFamily="34" charset="0"/>
              </a:rPr>
              <a:t> the Executive Council during the nineteenth financial period from 1 January 2024 to 31 December 2027:</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pPr>
              <a:lnSpc>
                <a:spcPct val="120000"/>
              </a:lnSpc>
              <a:spcBef>
                <a:spcPts val="1200"/>
              </a:spcBef>
              <a:spcAft>
                <a:spcPts val="0"/>
              </a:spcAft>
            </a:pPr>
            <a:r>
              <a:rPr lang="en-GB" sz="1800" dirty="0">
                <a:effectLst/>
                <a:latin typeface="Verdana" panose="020B0604030504040204" pitchFamily="34" charset="0"/>
                <a:ea typeface="Verdana" panose="020B0604030504040204" pitchFamily="34" charset="0"/>
                <a:cs typeface="Verdana" panose="020B0604030504040204" pitchFamily="34" charset="0"/>
              </a:rPr>
              <a:t>(1)	To incur maximum expenditures of XXX </a:t>
            </a:r>
            <a:r>
              <a:rPr lang="en-GB" sz="1800" dirty="0" err="1">
                <a:effectLst/>
                <a:latin typeface="Verdana" panose="020B0604030504040204" pitchFamily="34" charset="0"/>
                <a:ea typeface="Verdana" panose="020B0604030504040204" pitchFamily="34" charset="0"/>
                <a:cs typeface="Verdana" panose="020B0604030504040204" pitchFamily="34" charset="0"/>
              </a:rPr>
              <a:t>XXX</a:t>
            </a:r>
            <a:r>
              <a:rPr lang="en-GB" sz="1800" dirty="0">
                <a:effectLst/>
                <a:latin typeface="Verdana" panose="020B0604030504040204" pitchFamily="34" charset="0"/>
                <a:ea typeface="Verdana" panose="020B0604030504040204" pitchFamily="34" charset="0"/>
                <a:cs typeface="Verdana" panose="020B0604030504040204" pitchFamily="34" charset="0"/>
              </a:rPr>
              <a:t> </a:t>
            </a:r>
            <a:r>
              <a:rPr lang="en-GB" sz="1800" dirty="0" err="1">
                <a:effectLst/>
                <a:latin typeface="Verdana" panose="020B0604030504040204" pitchFamily="34" charset="0"/>
                <a:ea typeface="Verdana" panose="020B0604030504040204" pitchFamily="34" charset="0"/>
                <a:cs typeface="Verdana" panose="020B0604030504040204" pitchFamily="34" charset="0"/>
              </a:rPr>
              <a:t>XXX</a:t>
            </a:r>
            <a:r>
              <a:rPr lang="en-GB" sz="1800" dirty="0">
                <a:effectLst/>
                <a:latin typeface="Verdana" panose="020B0604030504040204" pitchFamily="34" charset="0"/>
                <a:ea typeface="Verdana" panose="020B0604030504040204" pitchFamily="34" charset="0"/>
                <a:cs typeface="Verdana" panose="020B0604030504040204" pitchFamily="34" charset="0"/>
              </a:rPr>
              <a:t> Swiss francs [</a:t>
            </a:r>
            <a:r>
              <a:rPr lang="en-GB" sz="1800" i="1" dirty="0">
                <a:effectLst/>
                <a:latin typeface="Verdana" panose="020B0604030504040204" pitchFamily="34" charset="0"/>
                <a:ea typeface="Verdana" panose="020B0604030504040204" pitchFamily="34" charset="0"/>
                <a:cs typeface="Verdana" panose="020B0604030504040204" pitchFamily="34" charset="0"/>
              </a:rPr>
              <a:t>to be decided by Congress</a:t>
            </a:r>
            <a:r>
              <a:rPr lang="en-GB" sz="1800" dirty="0">
                <a:effectLst/>
                <a:latin typeface="Verdana" panose="020B0604030504040204" pitchFamily="34" charset="0"/>
                <a:ea typeface="Verdana" panose="020B0604030504040204" pitchFamily="34" charset="0"/>
                <a:cs typeface="Verdana" panose="020B0604030504040204" pitchFamily="34" charset="0"/>
              </a:rPr>
              <a:t>] to be funded through assessed contributions;</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pPr>
              <a:lnSpc>
                <a:spcPct val="120000"/>
              </a:lnSpc>
              <a:spcBef>
                <a:spcPts val="1200"/>
              </a:spcBef>
              <a:spcAft>
                <a:spcPts val="0"/>
              </a:spcAft>
            </a:pPr>
            <a:r>
              <a:rPr lang="en-GB" sz="1800" dirty="0">
                <a:effectLst/>
                <a:latin typeface="Verdana" panose="020B0604030504040204" pitchFamily="34" charset="0"/>
                <a:ea typeface="Verdana" panose="020B0604030504040204" pitchFamily="34" charset="0"/>
                <a:cs typeface="Verdana" panose="020B0604030504040204" pitchFamily="34" charset="0"/>
              </a:rPr>
              <a:t>(2)	To distribute the regular budget resources by appropriation part as provided in the </a:t>
            </a:r>
            <a:r>
              <a:rPr lang="en-GB" sz="1800" u="none" strike="noStrike" dirty="0">
                <a:solidFill>
                  <a:srgbClr val="0000FF"/>
                </a:solidFill>
                <a:effectLst/>
                <a:latin typeface="Verdana" panose="020B0604030504040204" pitchFamily="34" charset="0"/>
                <a:ea typeface="SimSun" panose="02010600030101010101" pitchFamily="2" charset="-122"/>
                <a:cs typeface="Verdana" panose="020B0604030504040204" pitchFamily="34" charset="0"/>
                <a:hlinkClick r:id="rId2"/>
              </a:rPr>
              <a:t>annex</a:t>
            </a:r>
            <a:r>
              <a:rPr lang="en-GB" sz="1800" u="none" strike="noStrike" dirty="0">
                <a:solidFill>
                  <a:srgbClr val="0000FF"/>
                </a:solidFill>
                <a:effectLst/>
                <a:latin typeface="Verdana" panose="020B0604030504040204" pitchFamily="34" charset="0"/>
                <a:ea typeface="Verdana" panose="020B0604030504040204" pitchFamily="34" charset="0"/>
                <a:cs typeface="Verdana" panose="020B0604030504040204" pitchFamily="34" charset="0"/>
                <a:hlinkClick r:id="rId2"/>
              </a:rPr>
              <a:t> </a:t>
            </a:r>
            <a:r>
              <a:rPr lang="en-GB" sz="1800" dirty="0">
                <a:effectLst/>
                <a:latin typeface="Verdana" panose="020B0604030504040204" pitchFamily="34" charset="0"/>
                <a:ea typeface="Verdana" panose="020B0604030504040204" pitchFamily="34" charset="0"/>
                <a:cs typeface="Verdana" panose="020B0604030504040204" pitchFamily="34" charset="0"/>
              </a:rPr>
              <a:t>to this resolution;</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pPr>
              <a:lnSpc>
                <a:spcPct val="120000"/>
              </a:lnSpc>
              <a:spcBef>
                <a:spcPts val="1200"/>
              </a:spcBef>
              <a:spcAft>
                <a:spcPts val="0"/>
              </a:spcAft>
            </a:pPr>
            <a:r>
              <a:rPr lang="en-GB" sz="1800" dirty="0">
                <a:effectLst/>
                <a:latin typeface="Verdana" panose="020B0604030504040204" pitchFamily="34" charset="0"/>
                <a:ea typeface="Times New Roman" panose="02020603050405020304" pitchFamily="18" charset="0"/>
                <a:cs typeface="Times New Roman" panose="02020603050405020304" pitchFamily="18" charset="0"/>
              </a:rPr>
              <a:t>(3)	To approve the biennial appropriations for 2024–2025 and for 2026–2027 within these limits;</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pPr>
              <a:lnSpc>
                <a:spcPct val="120000"/>
              </a:lnSpc>
              <a:spcBef>
                <a:spcPts val="1200"/>
              </a:spcBef>
              <a:spcAft>
                <a:spcPts val="0"/>
              </a:spcAft>
            </a:pPr>
            <a:r>
              <a:rPr lang="en-GB" sz="1800" b="1" dirty="0">
                <a:effectLst/>
                <a:latin typeface="Verdana" panose="020B0604030504040204" pitchFamily="34" charset="0"/>
                <a:ea typeface="MS Mincho" panose="02020609040205080304" pitchFamily="49" charset="-128"/>
                <a:cs typeface="Verdana" panose="020B0604030504040204" pitchFamily="34" charset="0"/>
              </a:rPr>
              <a:t>Further authorizes </a:t>
            </a:r>
            <a:r>
              <a:rPr lang="en-GB" sz="1800" dirty="0">
                <a:effectLst/>
                <a:latin typeface="Verdana" panose="020B0604030504040204" pitchFamily="34" charset="0"/>
                <a:ea typeface="MS Mincho" panose="02020609040205080304" pitchFamily="49" charset="-128"/>
                <a:cs typeface="Verdana" panose="020B0604030504040204" pitchFamily="34" charset="0"/>
              </a:rPr>
              <a:t>the Executive Council to incur other expenditure from voluntary resources contributing to enhanced implementation of programme activities in line with the Strategic Plan, including co-sponsored programmes and initiatives; </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pPr algn="l">
              <a:lnSpc>
                <a:spcPct val="120000"/>
              </a:lnSpc>
              <a:spcBef>
                <a:spcPts val="1200"/>
              </a:spcBef>
              <a:spcAft>
                <a:spcPts val="0"/>
              </a:spcAft>
              <a:tabLst>
                <a:tab pos="457200" algn="l"/>
              </a:tabLst>
            </a:pPr>
            <a:r>
              <a:rPr lang="en-US" sz="1800" b="1" dirty="0">
                <a:solidFill>
                  <a:srgbClr val="000000"/>
                </a:solidFill>
                <a:effectLst/>
                <a:latin typeface="Verdana-Bold"/>
                <a:ea typeface="MS Mincho" panose="02020609040205080304" pitchFamily="49" charset="-128"/>
                <a:cs typeface="Verdana-Bold"/>
              </a:rPr>
              <a:t>Requests </a:t>
            </a:r>
            <a:r>
              <a:rPr lang="en-US" sz="1800" dirty="0">
                <a:solidFill>
                  <a:srgbClr val="000000"/>
                </a:solidFill>
                <a:effectLst/>
                <a:latin typeface="Verdana" panose="020B0604030504040204" pitchFamily="34" charset="0"/>
                <a:ea typeface="MS Mincho" panose="02020609040205080304" pitchFamily="49" charset="-128"/>
                <a:cs typeface="Verdana" panose="020B0604030504040204" pitchFamily="34" charset="0"/>
              </a:rPr>
              <a:t>the Secretary-General to monitor the implementation of the Operating Plan at both the outcome and output levels, in accordance with the WMO monitoring and evaluation system, in particular in relation to the use of budgetary resources;</a:t>
            </a:r>
            <a:endParaRPr lang="en-US" sz="1800" dirty="0">
              <a:effectLst/>
              <a:latin typeface="Verdana" panose="020B0604030504040204" pitchFamily="34" charset="0"/>
              <a:ea typeface="Arial" panose="020B0604020202020204" pitchFamily="34" charset="0"/>
              <a:cs typeface="Arial" panose="020B0604020202020204" pitchFamily="34" charset="0"/>
            </a:endParaRPr>
          </a:p>
          <a:p>
            <a:pPr>
              <a:lnSpc>
                <a:spcPct val="120000"/>
              </a:lnSpc>
              <a:spcAft>
                <a:spcPts val="0"/>
              </a:spcAft>
            </a:pPr>
            <a:r>
              <a:rPr lang="en-GB" sz="1800" b="1" dirty="0">
                <a:effectLst/>
                <a:latin typeface="Verdana" panose="020B0604030504040204" pitchFamily="34" charset="0"/>
                <a:ea typeface="Arial" panose="020B0604020202020204" pitchFamily="34" charset="0"/>
                <a:cs typeface="Arial" panose="020B0604020202020204" pitchFamily="34" charset="0"/>
              </a:rPr>
              <a:t>Invites</a:t>
            </a:r>
            <a:r>
              <a:rPr lang="en-GB" sz="1800" dirty="0">
                <a:effectLst/>
                <a:latin typeface="Verdana" panose="020B0604030504040204" pitchFamily="34" charset="0"/>
                <a:ea typeface="Arial" panose="020B0604020202020204" pitchFamily="34" charset="0"/>
                <a:cs typeface="Arial" panose="020B0604020202020204" pitchFamily="34" charset="0"/>
              </a:rPr>
              <a:t> Members to consider contributing voluntary resources to accelerate, expand and/or scale up the implementation of the Long-term Goals and Strategic Objectives of the Strategic Plan for 2024–2027.</a:t>
            </a:r>
            <a:endParaRPr lang="en-US" sz="1800" dirty="0">
              <a:latin typeface="Segoe UI"/>
              <a:cs typeface="Segoe UI"/>
            </a:endParaRPr>
          </a:p>
          <a:p>
            <a:pPr marL="457200" lvl="1" indent="0">
              <a:lnSpc>
                <a:spcPct val="100000"/>
              </a:lnSpc>
              <a:spcAft>
                <a:spcPts val="0"/>
              </a:spcAft>
              <a:buNone/>
            </a:pPr>
            <a:endParaRPr lang="en-US" sz="1900" dirty="0">
              <a:latin typeface="Segoe UI"/>
              <a:cs typeface="Segoe UI"/>
            </a:endParaRPr>
          </a:p>
          <a:p>
            <a:pPr>
              <a:lnSpc>
                <a:spcPct val="100000"/>
              </a:lnSpc>
              <a:spcBef>
                <a:spcPts val="600"/>
              </a:spcBef>
              <a:spcAft>
                <a:spcPts val="600"/>
              </a:spcAft>
            </a:pPr>
            <a:endParaRPr lang="en-US" sz="1900" b="1"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0F52E7AE-F420-4D7B-D46D-74D295F8712B}"/>
              </a:ext>
            </a:extLst>
          </p:cNvPr>
          <p:cNvSpPr>
            <a:spLocks noGrp="1"/>
          </p:cNvSpPr>
          <p:nvPr>
            <p:ph type="sldNum" sz="quarter" idx="4"/>
          </p:nvPr>
        </p:nvSpPr>
        <p:spPr/>
        <p:txBody>
          <a:bodyPr/>
          <a:lstStyle/>
          <a:p>
            <a:fld id="{9860EDB8-5305-433F-BE41-D7A86D811DB3}" type="slidenum">
              <a:rPr lang="en-US" smtClean="0"/>
              <a:pPr/>
              <a:t>41</a:t>
            </a:fld>
            <a:endParaRPr lang="en-US" dirty="0"/>
          </a:p>
        </p:txBody>
      </p:sp>
    </p:spTree>
    <p:extLst>
      <p:ext uri="{BB962C8B-B14F-4D97-AF65-F5344CB8AC3E}">
        <p14:creationId xmlns:p14="http://schemas.microsoft.com/office/powerpoint/2010/main" val="10993977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F5BEFE28-D194-43D6-B248-90A5FC638530}"/>
              </a:ext>
            </a:extLst>
          </p:cNvPr>
          <p:cNvSpPr/>
          <p:nvPr/>
        </p:nvSpPr>
        <p:spPr>
          <a:xfrm>
            <a:off x="137668" y="268600"/>
            <a:ext cx="10928958" cy="6550484"/>
          </a:xfrm>
          <a:prstGeom prst="roundRect">
            <a:avLst>
              <a:gd name="adj" fmla="val 3232"/>
            </a:avLst>
          </a:prstGeom>
          <a:solidFill>
            <a:srgbClr val="F5F5F5"/>
          </a:solidFill>
          <a:ln w="1270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73003" marR="0" lvl="0" indent="-17300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20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endParaRPr>
          </a:p>
        </p:txBody>
      </p:sp>
      <p:pic>
        <p:nvPicPr>
          <p:cNvPr id="70" name="Graphic 69" descr="Chevron arrows with solid fill">
            <a:extLst>
              <a:ext uri="{FF2B5EF4-FFF2-40B4-BE49-F238E27FC236}">
                <a16:creationId xmlns:a16="http://schemas.microsoft.com/office/drawing/2014/main" id="{D04184C8-40D5-4E7E-9779-390134812B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5458014" y="408613"/>
            <a:ext cx="226363" cy="622781"/>
          </a:xfrm>
          <a:prstGeom prst="rect">
            <a:avLst/>
          </a:prstGeom>
        </p:spPr>
      </p:pic>
      <p:grpSp>
        <p:nvGrpSpPr>
          <p:cNvPr id="3" name="Group 2">
            <a:extLst>
              <a:ext uri="{FF2B5EF4-FFF2-40B4-BE49-F238E27FC236}">
                <a16:creationId xmlns:a16="http://schemas.microsoft.com/office/drawing/2014/main" id="{62BF3470-A16F-4121-BC0F-54BE2CED2023}"/>
              </a:ext>
            </a:extLst>
          </p:cNvPr>
          <p:cNvGrpSpPr/>
          <p:nvPr/>
        </p:nvGrpSpPr>
        <p:grpSpPr>
          <a:xfrm>
            <a:off x="11161584" y="51361"/>
            <a:ext cx="931328" cy="6755279"/>
            <a:chOff x="11152646" y="104111"/>
            <a:chExt cx="891316" cy="6651366"/>
          </a:xfrm>
        </p:grpSpPr>
        <p:sp>
          <p:nvSpPr>
            <p:cNvPr id="61" name="Rectangle: Rounded Corners 60">
              <a:extLst>
                <a:ext uri="{FF2B5EF4-FFF2-40B4-BE49-F238E27FC236}">
                  <a16:creationId xmlns:a16="http://schemas.microsoft.com/office/drawing/2014/main" id="{DB5B0443-9815-4215-8171-A601D2B4B3EB}"/>
                </a:ext>
              </a:extLst>
            </p:cNvPr>
            <p:cNvSpPr/>
            <p:nvPr/>
          </p:nvSpPr>
          <p:spPr>
            <a:xfrm>
              <a:off x="11152646" y="104111"/>
              <a:ext cx="891316" cy="6651366"/>
            </a:xfrm>
            <a:prstGeom prst="roundRect">
              <a:avLst>
                <a:gd name="adj" fmla="val 15445"/>
              </a:avLst>
            </a:prstGeom>
            <a:solidFill>
              <a:srgbClr val="F5F5F5">
                <a:alpha val="50196"/>
              </a:srgbClr>
            </a:solidFill>
            <a:ln w="1270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73003" marR="0" lvl="0" indent="-17300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70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endParaRPr>
            </a:p>
          </p:txBody>
        </p:sp>
        <p:cxnSp>
          <p:nvCxnSpPr>
            <p:cNvPr id="20" name="Straight Arrow Connector 19">
              <a:extLst>
                <a:ext uri="{FF2B5EF4-FFF2-40B4-BE49-F238E27FC236}">
                  <a16:creationId xmlns:a16="http://schemas.microsoft.com/office/drawing/2014/main" id="{33B1E85F-04D6-4F41-9583-CF79754E792C}"/>
                </a:ext>
              </a:extLst>
            </p:cNvPr>
            <p:cNvCxnSpPr>
              <a:cxnSpLocks/>
              <a:stCxn id="60" idx="0"/>
              <a:endCxn id="59" idx="2"/>
            </p:cNvCxnSpPr>
            <p:nvPr/>
          </p:nvCxnSpPr>
          <p:spPr>
            <a:xfrm flipV="1">
              <a:off x="11594889" y="2422792"/>
              <a:ext cx="0" cy="1565623"/>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F7AE91D1-A831-4D0C-A3BE-77236728BCEB}"/>
                </a:ext>
              </a:extLst>
            </p:cNvPr>
            <p:cNvSpPr txBox="1"/>
            <p:nvPr/>
          </p:nvSpPr>
          <p:spPr>
            <a:xfrm>
              <a:off x="11162889" y="281242"/>
              <a:ext cx="864000" cy="1977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44546A">
                      <a:lumMod val="75000"/>
                    </a:srgbClr>
                  </a:solidFill>
                  <a:effectLst/>
                  <a:uLnTx/>
                  <a:uFillTx/>
                  <a:latin typeface="Verdana" panose="020B0604030504040204" pitchFamily="34" charset="0"/>
                  <a:ea typeface="Verdana" panose="020B0604030504040204" pitchFamily="34" charset="0"/>
                  <a:cs typeface="+mn-cs"/>
                </a:rPr>
                <a:t>Impact</a:t>
              </a:r>
              <a:endParaRPr kumimoji="0" lang="en-GB" sz="700" b="1" i="0" u="none" strike="noStrike" kern="1200" cap="none" spc="0" normalizeH="0" baseline="0" noProof="0">
                <a:ln>
                  <a:noFill/>
                </a:ln>
                <a:solidFill>
                  <a:srgbClr val="44546A">
                    <a:lumMod val="75000"/>
                  </a:srgbClr>
                </a:solidFill>
                <a:effectLst/>
                <a:uLnTx/>
                <a:uFillTx/>
                <a:latin typeface="Verdana" panose="020B0604030504040204" pitchFamily="34" charset="0"/>
                <a:ea typeface="Verdana" panose="020B0604030504040204" pitchFamily="34" charset="0"/>
                <a:cs typeface="+mn-cs"/>
              </a:endParaRPr>
            </a:p>
          </p:txBody>
        </p:sp>
        <p:sp>
          <p:nvSpPr>
            <p:cNvPr id="58" name="TextBox 57">
              <a:extLst>
                <a:ext uri="{FF2B5EF4-FFF2-40B4-BE49-F238E27FC236}">
                  <a16:creationId xmlns:a16="http://schemas.microsoft.com/office/drawing/2014/main" id="{DB04375C-D090-4E69-8EDF-49C1146B88E2}"/>
                </a:ext>
              </a:extLst>
            </p:cNvPr>
            <p:cNvSpPr txBox="1"/>
            <p:nvPr/>
          </p:nvSpPr>
          <p:spPr>
            <a:xfrm>
              <a:off x="11162889" y="984021"/>
              <a:ext cx="864000" cy="1977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44546A">
                      <a:lumMod val="75000"/>
                    </a:srgbClr>
                  </a:solidFill>
                  <a:effectLst/>
                  <a:uLnTx/>
                  <a:uFillTx/>
                  <a:latin typeface="Verdana" panose="020B0604030504040204" pitchFamily="34" charset="0"/>
                  <a:ea typeface="Verdana" panose="020B0604030504040204" pitchFamily="34" charset="0"/>
                  <a:cs typeface="+mn-cs"/>
                </a:rPr>
                <a:t>Outcome</a:t>
              </a:r>
              <a:endParaRPr kumimoji="0" lang="en-GB" sz="700" b="1" i="0" u="none" strike="noStrike" kern="1200" cap="none" spc="0" normalizeH="0" baseline="0" noProof="0">
                <a:ln>
                  <a:noFill/>
                </a:ln>
                <a:solidFill>
                  <a:srgbClr val="44546A">
                    <a:lumMod val="75000"/>
                  </a:srgbClr>
                </a:solidFill>
                <a:effectLst/>
                <a:uLnTx/>
                <a:uFillTx/>
                <a:latin typeface="Verdana" panose="020B0604030504040204" pitchFamily="34" charset="0"/>
                <a:ea typeface="Verdana" panose="020B0604030504040204" pitchFamily="34" charset="0"/>
                <a:cs typeface="+mn-cs"/>
              </a:endParaRPr>
            </a:p>
          </p:txBody>
        </p:sp>
        <p:sp>
          <p:nvSpPr>
            <p:cNvPr id="59" name="TextBox 58">
              <a:extLst>
                <a:ext uri="{FF2B5EF4-FFF2-40B4-BE49-F238E27FC236}">
                  <a16:creationId xmlns:a16="http://schemas.microsoft.com/office/drawing/2014/main" id="{BA496B78-4E40-407A-BE5B-9EFC9E1A7F9E}"/>
                </a:ext>
              </a:extLst>
            </p:cNvPr>
            <p:cNvSpPr txBox="1"/>
            <p:nvPr/>
          </p:nvSpPr>
          <p:spPr>
            <a:xfrm>
              <a:off x="11162889" y="2118631"/>
              <a:ext cx="864000" cy="3041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44546A">
                      <a:lumMod val="75000"/>
                    </a:srgbClr>
                  </a:solidFill>
                  <a:effectLst/>
                  <a:uLnTx/>
                  <a:uFillTx/>
                  <a:latin typeface="Verdana" panose="020B0604030504040204" pitchFamily="34" charset="0"/>
                  <a:ea typeface="Verdana" panose="020B0604030504040204" pitchFamily="34" charset="0"/>
                  <a:cs typeface="+mn-cs"/>
                </a:rPr>
                <a:t>Intermediary outcomes</a:t>
              </a:r>
              <a:endParaRPr kumimoji="0" lang="en-GB" sz="700" b="1" i="0" u="none" strike="noStrike" kern="1200" cap="none" spc="0" normalizeH="0" baseline="0" noProof="0">
                <a:ln>
                  <a:noFill/>
                </a:ln>
                <a:solidFill>
                  <a:srgbClr val="44546A">
                    <a:lumMod val="75000"/>
                  </a:srgbClr>
                </a:solidFill>
                <a:effectLst/>
                <a:uLnTx/>
                <a:uFillTx/>
                <a:latin typeface="Verdana" panose="020B0604030504040204" pitchFamily="34" charset="0"/>
                <a:ea typeface="Verdana" panose="020B0604030504040204" pitchFamily="34" charset="0"/>
                <a:cs typeface="+mn-cs"/>
              </a:endParaRPr>
            </a:p>
          </p:txBody>
        </p:sp>
        <p:sp>
          <p:nvSpPr>
            <p:cNvPr id="60" name="TextBox 59">
              <a:extLst>
                <a:ext uri="{FF2B5EF4-FFF2-40B4-BE49-F238E27FC236}">
                  <a16:creationId xmlns:a16="http://schemas.microsoft.com/office/drawing/2014/main" id="{07F8F7EC-534B-4CE6-834B-162C72EE2B4B}"/>
                </a:ext>
              </a:extLst>
            </p:cNvPr>
            <p:cNvSpPr txBox="1"/>
            <p:nvPr/>
          </p:nvSpPr>
          <p:spPr>
            <a:xfrm>
              <a:off x="11162889" y="3988416"/>
              <a:ext cx="864000" cy="1977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44546A">
                      <a:lumMod val="75000"/>
                    </a:srgbClr>
                  </a:solidFill>
                  <a:effectLst/>
                  <a:uLnTx/>
                  <a:uFillTx/>
                  <a:latin typeface="Verdana" panose="020B0604030504040204" pitchFamily="34" charset="0"/>
                  <a:ea typeface="Verdana" panose="020B0604030504040204" pitchFamily="34" charset="0"/>
                  <a:cs typeface="+mn-cs"/>
                </a:rPr>
                <a:t>Outputs</a:t>
              </a:r>
              <a:endParaRPr kumimoji="0" lang="en-GB" sz="700" b="1" i="0" u="none" strike="noStrike" kern="1200" cap="none" spc="0" normalizeH="0" baseline="0" noProof="0">
                <a:ln>
                  <a:noFill/>
                </a:ln>
                <a:solidFill>
                  <a:srgbClr val="44546A">
                    <a:lumMod val="75000"/>
                  </a:srgbClr>
                </a:solidFill>
                <a:effectLst/>
                <a:uLnTx/>
                <a:uFillTx/>
                <a:latin typeface="Verdana" panose="020B0604030504040204" pitchFamily="34" charset="0"/>
                <a:ea typeface="Verdana" panose="020B0604030504040204" pitchFamily="34" charset="0"/>
                <a:cs typeface="+mn-cs"/>
              </a:endParaRPr>
            </a:p>
          </p:txBody>
        </p:sp>
        <p:cxnSp>
          <p:nvCxnSpPr>
            <p:cNvPr id="79" name="Straight Arrow Connector 78">
              <a:extLst>
                <a:ext uri="{FF2B5EF4-FFF2-40B4-BE49-F238E27FC236}">
                  <a16:creationId xmlns:a16="http://schemas.microsoft.com/office/drawing/2014/main" id="{33E7EAC3-880A-4ADF-92F4-ADBA8CAB4B63}"/>
                </a:ext>
              </a:extLst>
            </p:cNvPr>
            <p:cNvCxnSpPr>
              <a:cxnSpLocks/>
              <a:stCxn id="59" idx="0"/>
            </p:cNvCxnSpPr>
            <p:nvPr/>
          </p:nvCxnSpPr>
          <p:spPr>
            <a:xfrm flipV="1">
              <a:off x="11594889" y="1181726"/>
              <a:ext cx="5557" cy="936905"/>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69093E45-BA89-4D17-8359-6ED9AB5CB84E}"/>
                </a:ext>
              </a:extLst>
            </p:cNvPr>
            <p:cNvCxnSpPr>
              <a:cxnSpLocks/>
              <a:stCxn id="58" idx="0"/>
            </p:cNvCxnSpPr>
            <p:nvPr/>
          </p:nvCxnSpPr>
          <p:spPr>
            <a:xfrm flipV="1">
              <a:off x="11594889" y="558275"/>
              <a:ext cx="5557" cy="425747"/>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43" name="Rectangle: Top Corners Rounded 42">
            <a:extLst>
              <a:ext uri="{FF2B5EF4-FFF2-40B4-BE49-F238E27FC236}">
                <a16:creationId xmlns:a16="http://schemas.microsoft.com/office/drawing/2014/main" id="{E38FA153-9AF2-4A07-BFC5-41E2266C239A}"/>
              </a:ext>
            </a:extLst>
          </p:cNvPr>
          <p:cNvSpPr/>
          <p:nvPr/>
        </p:nvSpPr>
        <p:spPr>
          <a:xfrm>
            <a:off x="137669" y="63806"/>
            <a:ext cx="10928958" cy="502722"/>
          </a:xfrm>
          <a:prstGeom prst="round2SameRect">
            <a:avLst>
              <a:gd name="adj1" fmla="val 50000"/>
              <a:gd name="adj2" fmla="val 0"/>
            </a:avLst>
          </a:prstGeom>
          <a:solidFill>
            <a:srgbClr val="B7DEE8"/>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546A">
                    <a:lumMod val="75000"/>
                  </a:srgbClr>
                </a:solidFill>
                <a:effectLst/>
                <a:uLnTx/>
                <a:uFillTx/>
                <a:latin typeface="Verdana" panose="020B0604030504040204" pitchFamily="34" charset="0"/>
                <a:ea typeface="Verdana" panose="020B0604030504040204" pitchFamily="34" charset="0"/>
                <a:cs typeface="+mn-cs"/>
              </a:rPr>
              <a:t>LONG-TERM GOAL 1. BETTER SERVE SOCIETAL NEEDS: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44546A">
                    <a:lumMod val="75000"/>
                  </a:srgbClr>
                </a:solidFill>
                <a:effectLst/>
                <a:uLnTx/>
                <a:uFillTx/>
                <a:latin typeface="Verdana" panose="020B0604030504040204" pitchFamily="34" charset="0"/>
                <a:ea typeface="Verdana" panose="020B0604030504040204" pitchFamily="34" charset="0"/>
                <a:cs typeface="+mn-cs"/>
              </a:rPr>
              <a:t>delivering authoritative, accessible, user-oriented and fit-for-purpose information and services</a:t>
            </a:r>
          </a:p>
        </p:txBody>
      </p:sp>
      <p:sp>
        <p:nvSpPr>
          <p:cNvPr id="47" name="Rectangle: Rounded Corners 46">
            <a:extLst>
              <a:ext uri="{FF2B5EF4-FFF2-40B4-BE49-F238E27FC236}">
                <a16:creationId xmlns:a16="http://schemas.microsoft.com/office/drawing/2014/main" id="{44ABCC38-1B5E-49AC-8B01-8D00408547CE}"/>
              </a:ext>
            </a:extLst>
          </p:cNvPr>
          <p:cNvSpPr/>
          <p:nvPr/>
        </p:nvSpPr>
        <p:spPr>
          <a:xfrm>
            <a:off x="804330" y="844757"/>
            <a:ext cx="9533729" cy="393386"/>
          </a:xfrm>
          <a:prstGeom prst="roundRect">
            <a:avLst>
              <a:gd name="adj" fmla="val 26796"/>
            </a:avLst>
          </a:prstGeom>
          <a:solidFill>
            <a:srgbClr val="B7DEE8"/>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4546A">
                    <a:lumMod val="75000"/>
                  </a:srgbClr>
                </a:solidFill>
                <a:effectLst/>
                <a:uLnTx/>
                <a:uFillTx/>
                <a:latin typeface="Verdana" panose="020B0604030504040204" pitchFamily="34" charset="0"/>
                <a:ea typeface="Verdana" panose="020B0604030504040204" pitchFamily="34" charset="0"/>
                <a:cs typeface="+mn-cs"/>
              </a:rPr>
              <a:t>STRATEGIC OBJECTIVE 1.1: Strengthen national multi-hazard early warning/alert systems and extend reach to better enable an effective response to the associated risks</a:t>
            </a:r>
          </a:p>
        </p:txBody>
      </p:sp>
      <p:grpSp>
        <p:nvGrpSpPr>
          <p:cNvPr id="26" name="Group 25">
            <a:extLst>
              <a:ext uri="{FF2B5EF4-FFF2-40B4-BE49-F238E27FC236}">
                <a16:creationId xmlns:a16="http://schemas.microsoft.com/office/drawing/2014/main" id="{3254D836-61B6-44FB-B994-8B2CD2F50803}"/>
              </a:ext>
            </a:extLst>
          </p:cNvPr>
          <p:cNvGrpSpPr/>
          <p:nvPr/>
        </p:nvGrpSpPr>
        <p:grpSpPr>
          <a:xfrm>
            <a:off x="167115" y="6528912"/>
            <a:ext cx="4677591" cy="378652"/>
            <a:chOff x="-43371" y="7018353"/>
            <a:chExt cx="4678674" cy="378740"/>
          </a:xfrm>
        </p:grpSpPr>
        <p:grpSp>
          <p:nvGrpSpPr>
            <p:cNvPr id="9" name="Group 8">
              <a:extLst>
                <a:ext uri="{FF2B5EF4-FFF2-40B4-BE49-F238E27FC236}">
                  <a16:creationId xmlns:a16="http://schemas.microsoft.com/office/drawing/2014/main" id="{4687FF85-6217-454E-AAFC-7D77493FC26D}"/>
                </a:ext>
              </a:extLst>
            </p:cNvPr>
            <p:cNvGrpSpPr/>
            <p:nvPr/>
          </p:nvGrpSpPr>
          <p:grpSpPr>
            <a:xfrm>
              <a:off x="2345215" y="7020654"/>
              <a:ext cx="521020" cy="246221"/>
              <a:chOff x="13074288" y="4032980"/>
              <a:chExt cx="497717" cy="268415"/>
            </a:xfrm>
          </p:grpSpPr>
          <p:pic>
            <p:nvPicPr>
              <p:cNvPr id="90" name="Graphic 89" descr="Water with solid fill">
                <a:extLst>
                  <a:ext uri="{FF2B5EF4-FFF2-40B4-BE49-F238E27FC236}">
                    <a16:creationId xmlns:a16="http://schemas.microsoft.com/office/drawing/2014/main" id="{D956F736-3E2E-49FF-AC30-95A0A4137FB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74288" y="4069557"/>
                <a:ext cx="162920" cy="196225"/>
              </a:xfrm>
              <a:prstGeom prst="rect">
                <a:avLst/>
              </a:prstGeom>
            </p:spPr>
          </p:pic>
          <p:sp>
            <p:nvSpPr>
              <p:cNvPr id="93" name="TextBox 92">
                <a:extLst>
                  <a:ext uri="{FF2B5EF4-FFF2-40B4-BE49-F238E27FC236}">
                    <a16:creationId xmlns:a16="http://schemas.microsoft.com/office/drawing/2014/main" id="{7F8CACC5-2285-4987-980F-EF21A6D3EC23}"/>
                  </a:ext>
                </a:extLst>
              </p:cNvPr>
              <p:cNvSpPr txBox="1"/>
              <p:nvPr/>
            </p:nvSpPr>
            <p:spPr>
              <a:xfrm>
                <a:off x="13253050" y="4032980"/>
                <a:ext cx="318955" cy="268415"/>
              </a:xfrm>
              <a:prstGeom prst="rect">
                <a:avLst/>
              </a:prstGeom>
              <a:noFill/>
            </p:spPr>
            <p:txBody>
              <a:bodyPr wrap="square" lIns="0" rIns="0" rtlCol="0" anchor="b">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Water</a:t>
                </a: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Ambitions</a:t>
                </a:r>
              </a:p>
            </p:txBody>
          </p:sp>
        </p:grpSp>
        <p:grpSp>
          <p:nvGrpSpPr>
            <p:cNvPr id="25" name="Group 24">
              <a:extLst>
                <a:ext uri="{FF2B5EF4-FFF2-40B4-BE49-F238E27FC236}">
                  <a16:creationId xmlns:a16="http://schemas.microsoft.com/office/drawing/2014/main" id="{2DEDCF5F-5363-4AA7-8C79-0D63CFAEA9F1}"/>
                </a:ext>
              </a:extLst>
            </p:cNvPr>
            <p:cNvGrpSpPr/>
            <p:nvPr/>
          </p:nvGrpSpPr>
          <p:grpSpPr>
            <a:xfrm>
              <a:off x="541071" y="7024178"/>
              <a:ext cx="767912" cy="246221"/>
              <a:chOff x="541071" y="7024178"/>
              <a:chExt cx="767912" cy="246221"/>
            </a:xfrm>
          </p:grpSpPr>
          <p:sp>
            <p:nvSpPr>
              <p:cNvPr id="91" name="TextBox 90">
                <a:extLst>
                  <a:ext uri="{FF2B5EF4-FFF2-40B4-BE49-F238E27FC236}">
                    <a16:creationId xmlns:a16="http://schemas.microsoft.com/office/drawing/2014/main" id="{0806E909-CD8B-463F-B088-6CF007048E83}"/>
                  </a:ext>
                </a:extLst>
              </p:cNvPr>
              <p:cNvSpPr txBox="1"/>
              <p:nvPr/>
            </p:nvSpPr>
            <p:spPr>
              <a:xfrm>
                <a:off x="737546" y="7024178"/>
                <a:ext cx="571437" cy="246221"/>
              </a:xfrm>
              <a:prstGeom prst="rect">
                <a:avLst/>
              </a:prstGeom>
              <a:noFill/>
            </p:spPr>
            <p:txBody>
              <a:bodyPr wrap="square" lIns="0" rIns="0" rtlCol="0" anchor="b">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Early Warning </a:t>
                </a: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Early Action</a:t>
                </a:r>
              </a:p>
            </p:txBody>
          </p:sp>
          <p:pic>
            <p:nvPicPr>
              <p:cNvPr id="95" name="Graphic 94" descr="Volume with solid fill">
                <a:extLst>
                  <a:ext uri="{FF2B5EF4-FFF2-40B4-BE49-F238E27FC236}">
                    <a16:creationId xmlns:a16="http://schemas.microsoft.com/office/drawing/2014/main" id="{9948C131-7B77-4B35-9950-ED7E07B164D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1071" y="7057288"/>
                <a:ext cx="170548" cy="180000"/>
              </a:xfrm>
              <a:prstGeom prst="rect">
                <a:avLst/>
              </a:prstGeom>
            </p:spPr>
          </p:pic>
        </p:grpSp>
        <p:grpSp>
          <p:nvGrpSpPr>
            <p:cNvPr id="11" name="Group 10">
              <a:extLst>
                <a:ext uri="{FF2B5EF4-FFF2-40B4-BE49-F238E27FC236}">
                  <a16:creationId xmlns:a16="http://schemas.microsoft.com/office/drawing/2014/main" id="{4A4BC9A1-3222-4F5B-9123-5C7166FC8003}"/>
                </a:ext>
              </a:extLst>
            </p:cNvPr>
            <p:cNvGrpSpPr/>
            <p:nvPr/>
          </p:nvGrpSpPr>
          <p:grpSpPr>
            <a:xfrm>
              <a:off x="3912434" y="7018353"/>
              <a:ext cx="722869" cy="378740"/>
              <a:chOff x="13038542" y="5167640"/>
              <a:chExt cx="660102" cy="459902"/>
            </a:xfrm>
          </p:grpSpPr>
          <p:sp>
            <p:nvSpPr>
              <p:cNvPr id="96" name="TextBox 95">
                <a:extLst>
                  <a:ext uri="{FF2B5EF4-FFF2-40B4-BE49-F238E27FC236}">
                    <a16:creationId xmlns:a16="http://schemas.microsoft.com/office/drawing/2014/main" id="{ED42E722-CA6F-4F63-8750-242BA4B7E604}"/>
                  </a:ext>
                </a:extLst>
              </p:cNvPr>
              <p:cNvSpPr txBox="1"/>
              <p:nvPr/>
            </p:nvSpPr>
            <p:spPr>
              <a:xfrm>
                <a:off x="13280474" y="5167640"/>
                <a:ext cx="418170" cy="298985"/>
              </a:xfrm>
              <a:prstGeom prst="rect">
                <a:avLst/>
              </a:prstGeom>
              <a:noFill/>
            </p:spPr>
            <p:txBody>
              <a:bodyPr wrap="square" lIns="0" rIns="0" rtlCol="0" anchor="b">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Capacity </a:t>
                </a: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Development</a:t>
                </a:r>
              </a:p>
            </p:txBody>
          </p:sp>
          <p:sp>
            <p:nvSpPr>
              <p:cNvPr id="97" name="Rectangle 96">
                <a:extLst>
                  <a:ext uri="{FF2B5EF4-FFF2-40B4-BE49-F238E27FC236}">
                    <a16:creationId xmlns:a16="http://schemas.microsoft.com/office/drawing/2014/main" id="{97AEEA22-B6BD-4FE2-BB7A-1C7BAB7425E7}"/>
                  </a:ext>
                </a:extLst>
              </p:cNvPr>
              <p:cNvSpPr>
                <a:spLocks noChangeAspect="1"/>
              </p:cNvSpPr>
              <p:nvPr/>
            </p:nvSpPr>
            <p:spPr>
              <a:xfrm>
                <a:off x="13038542" y="5179064"/>
                <a:ext cx="268483" cy="44847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a:t>
                </a:r>
                <a:endParaRPr kumimoji="0" lang="en-GB" sz="1800" b="0" i="0" u="none" strike="noStrike" kern="1200" cap="none" spc="0" normalizeH="0" baseline="0" noProof="0">
                  <a:ln>
                    <a:noFill/>
                  </a:ln>
                  <a:solidFill>
                    <a:srgbClr val="44546A">
                      <a:lumMod val="75000"/>
                    </a:srgbClr>
                  </a:solidFill>
                  <a:effectLst/>
                  <a:uLnTx/>
                  <a:uFillTx/>
                  <a:latin typeface="Calibri" panose="020F0502020204030204"/>
                  <a:ea typeface="+mn-ea"/>
                  <a:cs typeface="+mn-cs"/>
                </a:endParaRPr>
              </a:p>
            </p:txBody>
          </p:sp>
        </p:grpSp>
        <p:grpSp>
          <p:nvGrpSpPr>
            <p:cNvPr id="8" name="Group 7">
              <a:extLst>
                <a:ext uri="{FF2B5EF4-FFF2-40B4-BE49-F238E27FC236}">
                  <a16:creationId xmlns:a16="http://schemas.microsoft.com/office/drawing/2014/main" id="{E69CAFB3-CF1C-479D-8A9E-90FD8DA26339}"/>
                </a:ext>
              </a:extLst>
            </p:cNvPr>
            <p:cNvGrpSpPr/>
            <p:nvPr/>
          </p:nvGrpSpPr>
          <p:grpSpPr>
            <a:xfrm>
              <a:off x="1346652" y="7024178"/>
              <a:ext cx="918603" cy="253846"/>
              <a:chOff x="13074288" y="3617923"/>
              <a:chExt cx="877518" cy="276728"/>
            </a:xfrm>
          </p:grpSpPr>
          <p:sp>
            <p:nvSpPr>
              <p:cNvPr id="92" name="TextBox 91">
                <a:extLst>
                  <a:ext uri="{FF2B5EF4-FFF2-40B4-BE49-F238E27FC236}">
                    <a16:creationId xmlns:a16="http://schemas.microsoft.com/office/drawing/2014/main" id="{BFC808F9-1DAD-4E7C-82CE-D5ABE8CE4200}"/>
                  </a:ext>
                </a:extLst>
              </p:cNvPr>
              <p:cNvSpPr txBox="1"/>
              <p:nvPr/>
            </p:nvSpPr>
            <p:spPr>
              <a:xfrm>
                <a:off x="13262771" y="3617923"/>
                <a:ext cx="689035" cy="276728"/>
              </a:xfrm>
              <a:prstGeom prst="rect">
                <a:avLst/>
              </a:prstGeom>
              <a:noFill/>
            </p:spPr>
            <p:txBody>
              <a:bodyPr wrap="square" lIns="0" rIns="0" rtlCol="0" anchor="b">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Climate adaptation &amp; </a:t>
                </a: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GHG Monitoring</a:t>
                </a:r>
              </a:p>
            </p:txBody>
          </p:sp>
          <p:pic>
            <p:nvPicPr>
              <p:cNvPr id="98" name="Graphic 97" descr="Leaf with solid fill">
                <a:extLst>
                  <a:ext uri="{FF2B5EF4-FFF2-40B4-BE49-F238E27FC236}">
                    <a16:creationId xmlns:a16="http://schemas.microsoft.com/office/drawing/2014/main" id="{8B0AE608-3DCF-4C56-96A8-C5558B53D0D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074288" y="3672910"/>
                <a:ext cx="162920" cy="196225"/>
              </a:xfrm>
              <a:prstGeom prst="rect">
                <a:avLst/>
              </a:prstGeom>
            </p:spPr>
          </p:pic>
        </p:grpSp>
        <p:grpSp>
          <p:nvGrpSpPr>
            <p:cNvPr id="10" name="Group 9">
              <a:extLst>
                <a:ext uri="{FF2B5EF4-FFF2-40B4-BE49-F238E27FC236}">
                  <a16:creationId xmlns:a16="http://schemas.microsoft.com/office/drawing/2014/main" id="{4D93A269-26BF-4A42-98C5-941828EF09C1}"/>
                </a:ext>
              </a:extLst>
            </p:cNvPr>
            <p:cNvGrpSpPr/>
            <p:nvPr/>
          </p:nvGrpSpPr>
          <p:grpSpPr>
            <a:xfrm>
              <a:off x="2934508" y="7018357"/>
              <a:ext cx="979346" cy="246221"/>
              <a:chOff x="13060415" y="4532408"/>
              <a:chExt cx="935545" cy="268415"/>
            </a:xfrm>
          </p:grpSpPr>
          <p:sp>
            <p:nvSpPr>
              <p:cNvPr id="94" name="TextBox 93">
                <a:extLst>
                  <a:ext uri="{FF2B5EF4-FFF2-40B4-BE49-F238E27FC236}">
                    <a16:creationId xmlns:a16="http://schemas.microsoft.com/office/drawing/2014/main" id="{0279B1AF-D556-427F-97F3-48C4E3162999}"/>
                  </a:ext>
                </a:extLst>
              </p:cNvPr>
              <p:cNvSpPr txBox="1"/>
              <p:nvPr/>
            </p:nvSpPr>
            <p:spPr>
              <a:xfrm>
                <a:off x="13222378" y="4532408"/>
                <a:ext cx="773582" cy="268415"/>
              </a:xfrm>
              <a:prstGeom prst="rect">
                <a:avLst/>
              </a:prstGeom>
              <a:noFill/>
            </p:spPr>
            <p:txBody>
              <a:bodyPr wrap="square" lIns="0" rIns="0" rtlCol="0" anchor="b">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Legislation &amp; socio-econ</a:t>
                </a: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omic benefit analysis</a:t>
                </a:r>
              </a:p>
            </p:txBody>
          </p:sp>
          <p:pic>
            <p:nvPicPr>
              <p:cNvPr id="99" name="Graphic 98" descr="Dollar with solid fill">
                <a:extLst>
                  <a:ext uri="{FF2B5EF4-FFF2-40B4-BE49-F238E27FC236}">
                    <a16:creationId xmlns:a16="http://schemas.microsoft.com/office/drawing/2014/main" id="{EA9189FC-6D95-40DD-8729-1ADC4DF00FF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3060415" y="4572023"/>
                <a:ext cx="162920" cy="196225"/>
              </a:xfrm>
              <a:prstGeom prst="rect">
                <a:avLst/>
              </a:prstGeom>
            </p:spPr>
          </p:pic>
        </p:grpSp>
        <p:sp>
          <p:nvSpPr>
            <p:cNvPr id="100" name="TextBox 99">
              <a:extLst>
                <a:ext uri="{FF2B5EF4-FFF2-40B4-BE49-F238E27FC236}">
                  <a16:creationId xmlns:a16="http://schemas.microsoft.com/office/drawing/2014/main" id="{D40C29EB-A95B-443F-9B9B-76244EE5D5EE}"/>
                </a:ext>
              </a:extLst>
            </p:cNvPr>
            <p:cNvSpPr txBox="1"/>
            <p:nvPr/>
          </p:nvSpPr>
          <p:spPr>
            <a:xfrm>
              <a:off x="-43371" y="7078855"/>
              <a:ext cx="571437" cy="184666"/>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4546A">
                      <a:lumMod val="75000"/>
                    </a:srgbClr>
                  </a:solidFill>
                  <a:effectLst/>
                  <a:uLnTx/>
                  <a:uFillTx/>
                  <a:latin typeface="Verdana" panose="020B0604030504040204" pitchFamily="34" charset="0"/>
                  <a:ea typeface="Verdana" panose="020B0604030504040204" pitchFamily="34" charset="0"/>
                  <a:cs typeface="+mn-cs"/>
                </a:rPr>
                <a:t>Legend: </a:t>
              </a:r>
              <a:endParaRPr kumimoji="0" lang="en-GB" sz="600" b="0" i="0" u="none" strike="noStrike" kern="1200" cap="none" spc="0" normalizeH="0" baseline="0" noProof="0">
                <a:ln>
                  <a:noFill/>
                </a:ln>
                <a:solidFill>
                  <a:srgbClr val="44546A">
                    <a:lumMod val="75000"/>
                  </a:srgbClr>
                </a:solidFill>
                <a:effectLst/>
                <a:uLnTx/>
                <a:uFillTx/>
                <a:latin typeface="Verdana" panose="020B0604030504040204" pitchFamily="34" charset="0"/>
                <a:ea typeface="Verdana" panose="020B0604030504040204" pitchFamily="34" charset="0"/>
                <a:cs typeface="+mn-cs"/>
              </a:endParaRPr>
            </a:p>
          </p:txBody>
        </p:sp>
      </p:grpSp>
      <p:grpSp>
        <p:nvGrpSpPr>
          <p:cNvPr id="27" name="Group 26">
            <a:extLst>
              <a:ext uri="{FF2B5EF4-FFF2-40B4-BE49-F238E27FC236}">
                <a16:creationId xmlns:a16="http://schemas.microsoft.com/office/drawing/2014/main" id="{05C1ED1E-4DD2-4C21-B79B-EBDDA0BA3B92}"/>
              </a:ext>
            </a:extLst>
          </p:cNvPr>
          <p:cNvGrpSpPr/>
          <p:nvPr/>
        </p:nvGrpSpPr>
        <p:grpSpPr>
          <a:xfrm>
            <a:off x="259749" y="1238457"/>
            <a:ext cx="3439893" cy="5207150"/>
            <a:chOff x="256017" y="1238744"/>
            <a:chExt cx="3440689" cy="5208355"/>
          </a:xfrm>
        </p:grpSpPr>
        <p:grpSp>
          <p:nvGrpSpPr>
            <p:cNvPr id="16" name="Group 15">
              <a:extLst>
                <a:ext uri="{FF2B5EF4-FFF2-40B4-BE49-F238E27FC236}">
                  <a16:creationId xmlns:a16="http://schemas.microsoft.com/office/drawing/2014/main" id="{0E71014A-F92D-4519-AAB2-98B57DB63310}"/>
                </a:ext>
              </a:extLst>
            </p:cNvPr>
            <p:cNvGrpSpPr/>
            <p:nvPr/>
          </p:nvGrpSpPr>
          <p:grpSpPr>
            <a:xfrm>
              <a:off x="256017" y="1238744"/>
              <a:ext cx="3440689" cy="5208355"/>
              <a:chOff x="256017" y="1238744"/>
              <a:chExt cx="3440689" cy="5208355"/>
            </a:xfrm>
          </p:grpSpPr>
          <p:pic>
            <p:nvPicPr>
              <p:cNvPr id="7" name="Graphic 6" descr="Chevron arrows with solid fill">
                <a:extLst>
                  <a:ext uri="{FF2B5EF4-FFF2-40B4-BE49-F238E27FC236}">
                    <a16:creationId xmlns:a16="http://schemas.microsoft.com/office/drawing/2014/main" id="{8D87368A-6DCD-437D-9C97-0F9F4343F4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1832361" y="1238744"/>
                <a:ext cx="288000" cy="288000"/>
              </a:xfrm>
              <a:prstGeom prst="rect">
                <a:avLst/>
              </a:prstGeom>
            </p:spPr>
          </p:pic>
          <p:grpSp>
            <p:nvGrpSpPr>
              <p:cNvPr id="63" name="Group 62">
                <a:extLst>
                  <a:ext uri="{FF2B5EF4-FFF2-40B4-BE49-F238E27FC236}">
                    <a16:creationId xmlns:a16="http://schemas.microsoft.com/office/drawing/2014/main" id="{48D5D522-DDEB-4BE6-98D9-41272BFA37D2}"/>
                  </a:ext>
                </a:extLst>
              </p:cNvPr>
              <p:cNvGrpSpPr/>
              <p:nvPr/>
            </p:nvGrpSpPr>
            <p:grpSpPr>
              <a:xfrm>
                <a:off x="256017" y="1547122"/>
                <a:ext cx="3440689" cy="4899977"/>
                <a:chOff x="-1374434" y="952867"/>
                <a:chExt cx="3603620" cy="5669547"/>
              </a:xfrm>
            </p:grpSpPr>
            <p:sp>
              <p:nvSpPr>
                <p:cNvPr id="64" name="Rectangle: Rounded Corners 63">
                  <a:extLst>
                    <a:ext uri="{FF2B5EF4-FFF2-40B4-BE49-F238E27FC236}">
                      <a16:creationId xmlns:a16="http://schemas.microsoft.com/office/drawing/2014/main" id="{1574C26B-EDC8-441E-89FA-DDEECCE943A8}"/>
                    </a:ext>
                  </a:extLst>
                </p:cNvPr>
                <p:cNvSpPr/>
                <p:nvPr/>
              </p:nvSpPr>
              <p:spPr>
                <a:xfrm>
                  <a:off x="-1374434" y="2595421"/>
                  <a:ext cx="3603620" cy="4026993"/>
                </a:xfrm>
                <a:prstGeom prst="roundRect">
                  <a:avLst>
                    <a:gd name="adj" fmla="val 4814"/>
                  </a:avLst>
                </a:prstGeom>
                <a:solidFill>
                  <a:srgbClr val="DBDBDB"/>
                </a:solidFill>
                <a:ln w="1270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73003" marR="0" lvl="0" indent="-17300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WMO Cataloguing of Hazardous Events connected to loss and damage reporting systems</a:t>
                  </a:r>
                </a:p>
                <a:p>
                  <a:pPr marL="173003" marR="0" lvl="0" indent="-17300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Atlas on mortality updated and input to the United Nations Framework Convention on Climate Change (UNFCCC) reporting </a:t>
                  </a:r>
                </a:p>
                <a:p>
                  <a:pPr marL="173003" marR="0" lvl="0" indent="-17300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WMO-United Nations Office for Disaster Risk Reduction (UNDRR) centre of excellence delivers according to workplan</a:t>
                  </a:r>
                </a:p>
                <a:p>
                  <a:pPr marL="173003" marR="0" lvl="0" indent="-17300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Business Continuity Plan on responses to crises and sustained operations of the Multi-hazard Early Warning Systems (MHEW) services </a:t>
                  </a:r>
                </a:p>
                <a:p>
                  <a:pPr marL="173003" marR="0" lvl="0" indent="-17300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WMO register of alerting authorities maintained/updated</a:t>
                  </a:r>
                </a:p>
                <a:p>
                  <a:pPr marL="173003" marR="0" lvl="0" indent="-17300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0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Regulations on warnings authority developed</a:t>
                  </a:r>
                </a:p>
              </p:txBody>
            </p:sp>
            <p:sp>
              <p:nvSpPr>
                <p:cNvPr id="65" name="Rectangle">
                  <a:extLst>
                    <a:ext uri="{FF2B5EF4-FFF2-40B4-BE49-F238E27FC236}">
                      <a16:creationId xmlns:a16="http://schemas.microsoft.com/office/drawing/2014/main" id="{CE7F203F-A3C3-425E-AED6-470185948EBA}"/>
                    </a:ext>
                  </a:extLst>
                </p:cNvPr>
                <p:cNvSpPr/>
                <p:nvPr/>
              </p:nvSpPr>
              <p:spPr>
                <a:xfrm>
                  <a:off x="-1374434" y="1304850"/>
                  <a:ext cx="3603620" cy="1443394"/>
                </a:xfrm>
                <a:prstGeom prst="rect">
                  <a:avLst/>
                </a:prstGeom>
                <a:solidFill>
                  <a:srgbClr val="B7DEE8"/>
                </a:solidFill>
                <a:ln w="12700">
                  <a:miter lim="400000"/>
                </a:ln>
              </p:spPr>
              <p:txBody>
                <a:bodyPr lIns="38076" tIns="38076" rIns="38076" bIns="3807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44546A">
                          <a:lumMod val="75000"/>
                        </a:srgbClr>
                      </a:solidFill>
                      <a:effectLst/>
                      <a:uLnTx/>
                      <a:uFillTx/>
                      <a:latin typeface="Verdana" panose="020B0604030504040204" pitchFamily="34" charset="0"/>
                      <a:ea typeface="Verdana" panose="020B0604030504040204" pitchFamily="34" charset="0"/>
                      <a:cs typeface="+mn-cs"/>
                    </a:rPr>
                    <a:t>Better preparedness, response to and recovery from environment-related hazardous events</a:t>
                  </a: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1" i="0" u="none" strike="noStrike" kern="1200" cap="none" spc="0" normalizeH="0" baseline="0" noProof="0" dirty="0">
                    <a:ln>
                      <a:noFill/>
                    </a:ln>
                    <a:solidFill>
                      <a:srgbClr val="44546A">
                        <a:lumMod val="75000"/>
                      </a:srgbClr>
                    </a:solidFill>
                    <a:effectLst/>
                    <a:uLnTx/>
                    <a:uFillTx/>
                    <a:latin typeface="Verdana" panose="020B0604030504040204" pitchFamily="34" charset="0"/>
                    <a:ea typeface="Verdana" panose="020B0604030504040204" pitchFamily="34" charset="0"/>
                    <a:cs typeface="+mn-cs"/>
                  </a:endParaRPr>
                </a:p>
              </p:txBody>
            </p:sp>
            <p:sp>
              <p:nvSpPr>
                <p:cNvPr id="66" name="Rectangle">
                  <a:extLst>
                    <a:ext uri="{FF2B5EF4-FFF2-40B4-BE49-F238E27FC236}">
                      <a16:creationId xmlns:a16="http://schemas.microsoft.com/office/drawing/2014/main" id="{F8601F4E-6113-40B0-8805-5A36C1619AD2}"/>
                    </a:ext>
                  </a:extLst>
                </p:cNvPr>
                <p:cNvSpPr/>
                <p:nvPr/>
              </p:nvSpPr>
              <p:spPr>
                <a:xfrm>
                  <a:off x="-1374434" y="952867"/>
                  <a:ext cx="3603620" cy="379793"/>
                </a:xfrm>
                <a:prstGeom prst="round2SameRect">
                  <a:avLst>
                    <a:gd name="adj1" fmla="val 50000"/>
                    <a:gd name="adj2" fmla="val 0"/>
                  </a:avLst>
                </a:prstGeom>
                <a:solidFill>
                  <a:srgbClr val="005B74"/>
                </a:solidFill>
                <a:ln w="12700">
                  <a:miter lim="400000"/>
                </a:ln>
              </p:spPr>
              <p:txBody>
                <a:bodyPr lIns="38076" tIns="38076" rIns="38076" bIns="3807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FOCUS AREA/OUTCOME A: </a:t>
                  </a:r>
                </a:p>
              </p:txBody>
            </p:sp>
          </p:grpSp>
        </p:grpSp>
        <p:sp>
          <p:nvSpPr>
            <p:cNvPr id="104" name="TextBox 103">
              <a:extLst>
                <a:ext uri="{FF2B5EF4-FFF2-40B4-BE49-F238E27FC236}">
                  <a16:creationId xmlns:a16="http://schemas.microsoft.com/office/drawing/2014/main" id="{A39AD2E2-16BB-45BB-8FD4-CBE3D1F5C0BA}"/>
                </a:ext>
              </a:extLst>
            </p:cNvPr>
            <p:cNvSpPr txBox="1"/>
            <p:nvPr/>
          </p:nvSpPr>
          <p:spPr>
            <a:xfrm>
              <a:off x="292031" y="2785395"/>
              <a:ext cx="3368660" cy="276999"/>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44546A">
                      <a:lumMod val="75000"/>
                    </a:srgbClr>
                  </a:solidFill>
                  <a:effectLst/>
                  <a:uLnTx/>
                  <a:uFillTx/>
                  <a:latin typeface="Verdana" panose="020B0604030504040204" pitchFamily="34" charset="0"/>
                  <a:ea typeface="Verdana" panose="020B0604030504040204" pitchFamily="34" charset="0"/>
                  <a:cs typeface="+mn-cs"/>
                </a:rPr>
                <a:t>Policy &amp; institutional development</a:t>
              </a:r>
            </a:p>
          </p:txBody>
        </p:sp>
      </p:grpSp>
      <p:grpSp>
        <p:nvGrpSpPr>
          <p:cNvPr id="29" name="Group 28">
            <a:extLst>
              <a:ext uri="{FF2B5EF4-FFF2-40B4-BE49-F238E27FC236}">
                <a16:creationId xmlns:a16="http://schemas.microsoft.com/office/drawing/2014/main" id="{28DD07E6-FCDD-471B-A7EE-81656482F6E7}"/>
              </a:ext>
            </a:extLst>
          </p:cNvPr>
          <p:cNvGrpSpPr/>
          <p:nvPr/>
        </p:nvGrpSpPr>
        <p:grpSpPr>
          <a:xfrm>
            <a:off x="3882201" y="1253290"/>
            <a:ext cx="3439893" cy="5195118"/>
            <a:chOff x="3889662" y="1250778"/>
            <a:chExt cx="3440689" cy="5196321"/>
          </a:xfrm>
        </p:grpSpPr>
        <p:grpSp>
          <p:nvGrpSpPr>
            <p:cNvPr id="17" name="Group 16">
              <a:extLst>
                <a:ext uri="{FF2B5EF4-FFF2-40B4-BE49-F238E27FC236}">
                  <a16:creationId xmlns:a16="http://schemas.microsoft.com/office/drawing/2014/main" id="{F14304A9-4E39-4DA1-A727-99142522F593}"/>
                </a:ext>
              </a:extLst>
            </p:cNvPr>
            <p:cNvGrpSpPr/>
            <p:nvPr/>
          </p:nvGrpSpPr>
          <p:grpSpPr>
            <a:xfrm>
              <a:off x="3889662" y="1250778"/>
              <a:ext cx="3440689" cy="5196321"/>
              <a:chOff x="3864782" y="1250778"/>
              <a:chExt cx="3440689" cy="5196321"/>
            </a:xfrm>
          </p:grpSpPr>
          <p:pic>
            <p:nvPicPr>
              <p:cNvPr id="67" name="Graphic 66" descr="Chevron arrows with solid fill">
                <a:extLst>
                  <a:ext uri="{FF2B5EF4-FFF2-40B4-BE49-F238E27FC236}">
                    <a16:creationId xmlns:a16="http://schemas.microsoft.com/office/drawing/2014/main" id="{06ED9A5C-36E2-4926-BB90-14963FF0BC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5441126" y="1250778"/>
                <a:ext cx="288000" cy="288000"/>
              </a:xfrm>
              <a:prstGeom prst="rect">
                <a:avLst/>
              </a:prstGeom>
            </p:spPr>
          </p:pic>
          <p:grpSp>
            <p:nvGrpSpPr>
              <p:cNvPr id="49" name="Group 48">
                <a:extLst>
                  <a:ext uri="{FF2B5EF4-FFF2-40B4-BE49-F238E27FC236}">
                    <a16:creationId xmlns:a16="http://schemas.microsoft.com/office/drawing/2014/main" id="{45154265-65B8-4A85-936C-156B86F9CF8C}"/>
                  </a:ext>
                </a:extLst>
              </p:cNvPr>
              <p:cNvGrpSpPr/>
              <p:nvPr/>
            </p:nvGrpSpPr>
            <p:grpSpPr>
              <a:xfrm>
                <a:off x="3864782" y="1547122"/>
                <a:ext cx="3440689" cy="4899977"/>
                <a:chOff x="-1374434" y="952867"/>
                <a:chExt cx="3603620" cy="5669547"/>
              </a:xfrm>
            </p:grpSpPr>
            <p:sp>
              <p:nvSpPr>
                <p:cNvPr id="50" name="Rectangle: Rounded Corners 49">
                  <a:extLst>
                    <a:ext uri="{FF2B5EF4-FFF2-40B4-BE49-F238E27FC236}">
                      <a16:creationId xmlns:a16="http://schemas.microsoft.com/office/drawing/2014/main" id="{CC23D476-FE7D-42D6-8EED-686712590AC9}"/>
                    </a:ext>
                  </a:extLst>
                </p:cNvPr>
                <p:cNvSpPr/>
                <p:nvPr/>
              </p:nvSpPr>
              <p:spPr>
                <a:xfrm>
                  <a:off x="-1374434" y="2595421"/>
                  <a:ext cx="3603620" cy="4026993"/>
                </a:xfrm>
                <a:prstGeom prst="roundRect">
                  <a:avLst>
                    <a:gd name="adj" fmla="val 4814"/>
                  </a:avLst>
                </a:prstGeom>
                <a:solidFill>
                  <a:srgbClr val="DBDBDB"/>
                </a:solidFill>
                <a:ln w="1270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92057" marR="0" lvl="0" indent="-92057"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  Members’ capacities enhanced through  guidance, training and product development on:</a:t>
                  </a:r>
                </a:p>
                <a:p>
                  <a:pPr marL="173003" marR="0" lvl="0" indent="-17300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Cataloguing high-impact events</a:t>
                  </a:r>
                </a:p>
                <a:p>
                  <a:pPr marL="173003" marR="0" lvl="0" indent="-17300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impact-based forecasting and warning services on multiple timescales (up to extended timescales) for all vulnerable areas, including polar and high-mountain regions</a:t>
                  </a:r>
                </a:p>
                <a:p>
                  <a:pPr marL="173003" marR="0" lvl="0" indent="-17300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Development of probabilistic forecasts using data from global producing centres</a:t>
                  </a:r>
                </a:p>
                <a:p>
                  <a:pPr marL="173003" marR="0" lvl="0" indent="-17300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Technical support on main hazards</a:t>
                  </a:r>
                </a:p>
              </p:txBody>
            </p:sp>
            <p:sp>
              <p:nvSpPr>
                <p:cNvPr id="56" name="Rectangle">
                  <a:extLst>
                    <a:ext uri="{FF2B5EF4-FFF2-40B4-BE49-F238E27FC236}">
                      <a16:creationId xmlns:a16="http://schemas.microsoft.com/office/drawing/2014/main" id="{0F680F42-DC13-4D57-B895-DA63203A8909}"/>
                    </a:ext>
                  </a:extLst>
                </p:cNvPr>
                <p:cNvSpPr/>
                <p:nvPr/>
              </p:nvSpPr>
              <p:spPr>
                <a:xfrm>
                  <a:off x="-1374434" y="1304851"/>
                  <a:ext cx="3603620" cy="1443392"/>
                </a:xfrm>
                <a:prstGeom prst="rect">
                  <a:avLst/>
                </a:prstGeom>
                <a:solidFill>
                  <a:srgbClr val="B7DEE8"/>
                </a:solidFill>
                <a:ln w="12700">
                  <a:miter lim="400000"/>
                </a:ln>
              </p:spPr>
              <p:txBody>
                <a:bodyPr lIns="38076" tIns="38076" rIns="38076" bIns="3807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44546A">
                          <a:lumMod val="75000"/>
                        </a:srgbClr>
                      </a:solidFill>
                      <a:effectLst/>
                      <a:uLnTx/>
                      <a:uFillTx/>
                      <a:latin typeface="Verdana" panose="020B0604030504040204" pitchFamily="34" charset="0"/>
                      <a:ea typeface="Verdana" panose="020B0604030504040204" pitchFamily="34" charset="0"/>
                      <a:cs typeface="+mn-cs"/>
                    </a:rPr>
                    <a:t>Enhanced impact- and risk-based extended forecast and warning products and services</a:t>
                  </a: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44546A">
                        <a:lumMod val="75000"/>
                      </a:srgbClr>
                    </a:solidFill>
                    <a:effectLst/>
                    <a:uLnTx/>
                    <a:uFillTx/>
                    <a:latin typeface="Verdana" panose="020B0604030504040204" pitchFamily="34" charset="0"/>
                    <a:ea typeface="Verdana" panose="020B0604030504040204" pitchFamily="34" charset="0"/>
                    <a:cs typeface="+mn-cs"/>
                  </a:endParaRPr>
                </a:p>
              </p:txBody>
            </p:sp>
            <p:sp>
              <p:nvSpPr>
                <p:cNvPr id="62" name="Rectangle">
                  <a:extLst>
                    <a:ext uri="{FF2B5EF4-FFF2-40B4-BE49-F238E27FC236}">
                      <a16:creationId xmlns:a16="http://schemas.microsoft.com/office/drawing/2014/main" id="{259A6AB3-F1D1-45D4-92F8-B2BE2D7FD110}"/>
                    </a:ext>
                  </a:extLst>
                </p:cNvPr>
                <p:cNvSpPr/>
                <p:nvPr/>
              </p:nvSpPr>
              <p:spPr>
                <a:xfrm>
                  <a:off x="-1374434" y="952867"/>
                  <a:ext cx="3603620" cy="379793"/>
                </a:xfrm>
                <a:prstGeom prst="round2SameRect">
                  <a:avLst>
                    <a:gd name="adj1" fmla="val 50000"/>
                    <a:gd name="adj2" fmla="val 0"/>
                  </a:avLst>
                </a:prstGeom>
                <a:solidFill>
                  <a:srgbClr val="005B74"/>
                </a:solidFill>
                <a:ln w="12700">
                  <a:miter lim="400000"/>
                </a:ln>
              </p:spPr>
              <p:txBody>
                <a:bodyPr lIns="38076" tIns="38076" rIns="38076" bIns="3807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FOCUS AREA/OUTCOME B: </a:t>
                  </a:r>
                </a:p>
              </p:txBody>
            </p:sp>
          </p:grpSp>
        </p:grpSp>
        <p:sp>
          <p:nvSpPr>
            <p:cNvPr id="105" name="TextBox 104">
              <a:extLst>
                <a:ext uri="{FF2B5EF4-FFF2-40B4-BE49-F238E27FC236}">
                  <a16:creationId xmlns:a16="http://schemas.microsoft.com/office/drawing/2014/main" id="{96D77673-F7EF-4975-BB5C-F5AADA89C69C}"/>
                </a:ext>
              </a:extLst>
            </p:cNvPr>
            <p:cNvSpPr txBox="1"/>
            <p:nvPr/>
          </p:nvSpPr>
          <p:spPr>
            <a:xfrm>
              <a:off x="3925676" y="2784205"/>
              <a:ext cx="3368660" cy="276999"/>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44546A">
                      <a:lumMod val="75000"/>
                    </a:srgbClr>
                  </a:solidFill>
                  <a:effectLst/>
                  <a:uLnTx/>
                  <a:uFillTx/>
                  <a:latin typeface="Verdana" panose="020B0604030504040204" pitchFamily="34" charset="0"/>
                  <a:ea typeface="Verdana" panose="020B0604030504040204" pitchFamily="34" charset="0"/>
                  <a:cs typeface="+mn-cs"/>
                </a:rPr>
                <a:t>Technical development</a:t>
              </a:r>
            </a:p>
          </p:txBody>
        </p:sp>
      </p:grpSp>
      <p:grpSp>
        <p:nvGrpSpPr>
          <p:cNvPr id="30" name="Group 29">
            <a:extLst>
              <a:ext uri="{FF2B5EF4-FFF2-40B4-BE49-F238E27FC236}">
                <a16:creationId xmlns:a16="http://schemas.microsoft.com/office/drawing/2014/main" id="{455E69C7-8B72-4D02-A9C9-3BC66ECDE3E6}"/>
              </a:ext>
            </a:extLst>
          </p:cNvPr>
          <p:cNvGrpSpPr/>
          <p:nvPr/>
        </p:nvGrpSpPr>
        <p:grpSpPr>
          <a:xfrm>
            <a:off x="7525357" y="1250489"/>
            <a:ext cx="3439893" cy="5195118"/>
            <a:chOff x="7523307" y="1250778"/>
            <a:chExt cx="3440689" cy="5196321"/>
          </a:xfrm>
        </p:grpSpPr>
        <p:grpSp>
          <p:nvGrpSpPr>
            <p:cNvPr id="18" name="Group 17">
              <a:extLst>
                <a:ext uri="{FF2B5EF4-FFF2-40B4-BE49-F238E27FC236}">
                  <a16:creationId xmlns:a16="http://schemas.microsoft.com/office/drawing/2014/main" id="{DEC0FB7C-6A71-42E9-9D52-311BDBA85D36}"/>
                </a:ext>
              </a:extLst>
            </p:cNvPr>
            <p:cNvGrpSpPr/>
            <p:nvPr/>
          </p:nvGrpSpPr>
          <p:grpSpPr>
            <a:xfrm>
              <a:off x="7523307" y="1250778"/>
              <a:ext cx="3440689" cy="5196321"/>
              <a:chOff x="7523307" y="1250778"/>
              <a:chExt cx="3440689" cy="5196321"/>
            </a:xfrm>
          </p:grpSpPr>
          <p:pic>
            <p:nvPicPr>
              <p:cNvPr id="68" name="Graphic 67" descr="Chevron arrows with solid fill">
                <a:extLst>
                  <a:ext uri="{FF2B5EF4-FFF2-40B4-BE49-F238E27FC236}">
                    <a16:creationId xmlns:a16="http://schemas.microsoft.com/office/drawing/2014/main" id="{DDB13066-BF3E-4B02-A93D-48883B1831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9099651" y="1250778"/>
                <a:ext cx="288000" cy="288000"/>
              </a:xfrm>
              <a:prstGeom prst="rect">
                <a:avLst/>
              </a:prstGeom>
            </p:spPr>
          </p:pic>
          <p:grpSp>
            <p:nvGrpSpPr>
              <p:cNvPr id="69" name="Group 68">
                <a:extLst>
                  <a:ext uri="{FF2B5EF4-FFF2-40B4-BE49-F238E27FC236}">
                    <a16:creationId xmlns:a16="http://schemas.microsoft.com/office/drawing/2014/main" id="{27EE9C3B-1A29-465D-865C-64135B46964C}"/>
                  </a:ext>
                </a:extLst>
              </p:cNvPr>
              <p:cNvGrpSpPr/>
              <p:nvPr/>
            </p:nvGrpSpPr>
            <p:grpSpPr>
              <a:xfrm>
                <a:off x="7523307" y="1547122"/>
                <a:ext cx="3440689" cy="4899977"/>
                <a:chOff x="-1374434" y="952867"/>
                <a:chExt cx="3603620" cy="5669547"/>
              </a:xfrm>
            </p:grpSpPr>
            <p:sp>
              <p:nvSpPr>
                <p:cNvPr id="74" name="Rectangle: Rounded Corners 73">
                  <a:extLst>
                    <a:ext uri="{FF2B5EF4-FFF2-40B4-BE49-F238E27FC236}">
                      <a16:creationId xmlns:a16="http://schemas.microsoft.com/office/drawing/2014/main" id="{8927964B-8FE6-41AF-9928-ABA56EE359D8}"/>
                    </a:ext>
                  </a:extLst>
                </p:cNvPr>
                <p:cNvSpPr/>
                <p:nvPr/>
              </p:nvSpPr>
              <p:spPr>
                <a:xfrm>
                  <a:off x="-1374434" y="2595421"/>
                  <a:ext cx="3603620" cy="4026993"/>
                </a:xfrm>
                <a:prstGeom prst="roundRect">
                  <a:avLst>
                    <a:gd name="adj" fmla="val 4814"/>
                  </a:avLst>
                </a:prstGeom>
                <a:solidFill>
                  <a:srgbClr val="DBDBDB"/>
                </a:solidFill>
                <a:ln w="1270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73003" marR="0" lvl="0" indent="-17300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DRR-related standards developed, including for QMS and personnel competencies for EWS</a:t>
                  </a:r>
                </a:p>
                <a:p>
                  <a:pPr marL="173003" marR="0" lvl="0" indent="-17300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CAP integrated in technical regulations</a:t>
                  </a:r>
                </a:p>
                <a:p>
                  <a:pPr marL="173003" marR="0" lvl="0" indent="-17300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GMAS fully operational</a:t>
                  </a:r>
                </a:p>
                <a:p>
                  <a:pPr marL="173003" marR="0" lvl="0" indent="-17300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Communities of Practices built</a:t>
                  </a:r>
                </a:p>
                <a:p>
                  <a:pPr marL="173003" marR="0" lvl="0" indent="-17300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Country risk profiles maintained</a:t>
                  </a:r>
                </a:p>
                <a:p>
                  <a:pPr marL="173003" marR="0" lvl="0" indent="-17300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WCM implemented </a:t>
                  </a:r>
                </a:p>
                <a:p>
                  <a:pPr marL="173003" marR="0" lvl="0" indent="-17300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Members’ warnings available, aggregated and visualized through the Severe Weather Information Centre (SWIC) and other existing platforms and warning mechanisms leveraged by the GMAS framework</a:t>
                  </a:r>
                </a:p>
                <a:p>
                  <a:pPr marL="173003" marR="0" lvl="0" indent="-17300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Strengthened country user interface platforms</a:t>
                  </a:r>
                </a:p>
              </p:txBody>
            </p:sp>
            <p:sp>
              <p:nvSpPr>
                <p:cNvPr id="76" name="Rectangle">
                  <a:extLst>
                    <a:ext uri="{FF2B5EF4-FFF2-40B4-BE49-F238E27FC236}">
                      <a16:creationId xmlns:a16="http://schemas.microsoft.com/office/drawing/2014/main" id="{4D425DDE-ECBF-4EF8-B6A3-FC4CFC3225AC}"/>
                    </a:ext>
                  </a:extLst>
                </p:cNvPr>
                <p:cNvSpPr/>
                <p:nvPr/>
              </p:nvSpPr>
              <p:spPr>
                <a:xfrm>
                  <a:off x="-1374434" y="1304850"/>
                  <a:ext cx="3603620" cy="1443391"/>
                </a:xfrm>
                <a:prstGeom prst="rect">
                  <a:avLst/>
                </a:prstGeom>
                <a:solidFill>
                  <a:srgbClr val="B7DEE8"/>
                </a:solidFill>
                <a:ln w="12700">
                  <a:miter lim="400000"/>
                </a:ln>
              </p:spPr>
              <p:txBody>
                <a:bodyPr lIns="38076" tIns="38076" rIns="38076" bIns="3807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44546A">
                          <a:lumMod val="75000"/>
                        </a:srgbClr>
                      </a:solidFill>
                      <a:effectLst/>
                      <a:uLnTx/>
                      <a:uFillTx/>
                      <a:latin typeface="Verdana" panose="020B0604030504040204" pitchFamily="34" charset="0"/>
                      <a:ea typeface="Verdana" panose="020B0604030504040204" pitchFamily="34" charset="0"/>
                      <a:cs typeface="+mn-cs"/>
                    </a:rPr>
                    <a:t>Enhanced access to official national environment-related forecasts and warnings globally in support of regional and global requirements across all time scales</a:t>
                  </a: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100" b="0" i="0" u="none" strike="noStrike" kern="1200" cap="none" spc="0" normalizeH="0" baseline="0" noProof="0" dirty="0">
                    <a:ln>
                      <a:noFill/>
                    </a:ln>
                    <a:solidFill>
                      <a:srgbClr val="44546A">
                        <a:lumMod val="75000"/>
                      </a:srgbClr>
                    </a:solidFill>
                    <a:effectLst/>
                    <a:uLnTx/>
                    <a:uFillTx/>
                    <a:latin typeface="Verdana" panose="020B0604030504040204" pitchFamily="34" charset="0"/>
                    <a:ea typeface="Verdana" panose="020B0604030504040204" pitchFamily="34" charset="0"/>
                    <a:cs typeface="+mn-cs"/>
                  </a:endParaRPr>
                </a:p>
              </p:txBody>
            </p:sp>
            <p:sp>
              <p:nvSpPr>
                <p:cNvPr id="77" name="Rectangle">
                  <a:extLst>
                    <a:ext uri="{FF2B5EF4-FFF2-40B4-BE49-F238E27FC236}">
                      <a16:creationId xmlns:a16="http://schemas.microsoft.com/office/drawing/2014/main" id="{017C8745-7078-40BF-8ED1-5FC73813239A}"/>
                    </a:ext>
                  </a:extLst>
                </p:cNvPr>
                <p:cNvSpPr/>
                <p:nvPr/>
              </p:nvSpPr>
              <p:spPr>
                <a:xfrm>
                  <a:off x="-1374434" y="952867"/>
                  <a:ext cx="3603620" cy="379793"/>
                </a:xfrm>
                <a:prstGeom prst="round2SameRect">
                  <a:avLst>
                    <a:gd name="adj1" fmla="val 50000"/>
                    <a:gd name="adj2" fmla="val 0"/>
                  </a:avLst>
                </a:prstGeom>
                <a:solidFill>
                  <a:srgbClr val="005B74"/>
                </a:solidFill>
                <a:ln w="12700">
                  <a:miter lim="400000"/>
                </a:ln>
              </p:spPr>
              <p:txBody>
                <a:bodyPr lIns="38076" tIns="38076" rIns="38076" bIns="3807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FOCUS AREA/OUTCOME C: </a:t>
                  </a:r>
                </a:p>
              </p:txBody>
            </p:sp>
          </p:grpSp>
        </p:grpSp>
        <p:sp>
          <p:nvSpPr>
            <p:cNvPr id="106" name="TextBox 105">
              <a:extLst>
                <a:ext uri="{FF2B5EF4-FFF2-40B4-BE49-F238E27FC236}">
                  <a16:creationId xmlns:a16="http://schemas.microsoft.com/office/drawing/2014/main" id="{FDA6150C-AB33-41CE-A5EA-E496D0B73560}"/>
                </a:ext>
              </a:extLst>
            </p:cNvPr>
            <p:cNvSpPr txBox="1"/>
            <p:nvPr/>
          </p:nvSpPr>
          <p:spPr>
            <a:xfrm>
              <a:off x="7559321" y="2784205"/>
              <a:ext cx="3368660" cy="276999"/>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44546A">
                      <a:lumMod val="75000"/>
                    </a:srgbClr>
                  </a:solidFill>
                  <a:effectLst/>
                  <a:uLnTx/>
                  <a:uFillTx/>
                  <a:latin typeface="Verdana" panose="020B0604030504040204" pitchFamily="34" charset="0"/>
                  <a:ea typeface="Verdana" panose="020B0604030504040204" pitchFamily="34" charset="0"/>
                  <a:cs typeface="+mn-cs"/>
                </a:rPr>
                <a:t>Global/regional uptake</a:t>
              </a:r>
            </a:p>
          </p:txBody>
        </p:sp>
      </p:grpSp>
      <p:pic>
        <p:nvPicPr>
          <p:cNvPr id="107" name="Graphic 106" descr="Volume with solid fill">
            <a:extLst>
              <a:ext uri="{FF2B5EF4-FFF2-40B4-BE49-F238E27FC236}">
                <a16:creationId xmlns:a16="http://schemas.microsoft.com/office/drawing/2014/main" id="{B533DABD-4876-463E-955B-859A99BB60B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095755" y="1595446"/>
            <a:ext cx="267607" cy="267607"/>
          </a:xfrm>
          <a:prstGeom prst="rect">
            <a:avLst/>
          </a:prstGeom>
        </p:spPr>
      </p:pic>
      <p:pic>
        <p:nvPicPr>
          <p:cNvPr id="108" name="Graphic 107" descr="Volume with solid fill">
            <a:extLst>
              <a:ext uri="{FF2B5EF4-FFF2-40B4-BE49-F238E27FC236}">
                <a16:creationId xmlns:a16="http://schemas.microsoft.com/office/drawing/2014/main" id="{42C2B93E-8BC4-435D-AC4D-C690DC4DA02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794325" y="1567830"/>
            <a:ext cx="267607" cy="267607"/>
          </a:xfrm>
          <a:prstGeom prst="rect">
            <a:avLst/>
          </a:prstGeom>
        </p:spPr>
      </p:pic>
      <p:pic>
        <p:nvPicPr>
          <p:cNvPr id="109" name="Graphic 108" descr="Volume with solid fill">
            <a:extLst>
              <a:ext uri="{FF2B5EF4-FFF2-40B4-BE49-F238E27FC236}">
                <a16:creationId xmlns:a16="http://schemas.microsoft.com/office/drawing/2014/main" id="{3BBC594F-1C8A-47DF-B7E0-153A5ADCD72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465167" y="1583293"/>
            <a:ext cx="267607" cy="267607"/>
          </a:xfrm>
          <a:prstGeom prst="rect">
            <a:avLst/>
          </a:prstGeom>
        </p:spPr>
      </p:pic>
      <p:pic>
        <p:nvPicPr>
          <p:cNvPr id="110" name="Graphic 109" descr="Water with solid fill">
            <a:extLst>
              <a:ext uri="{FF2B5EF4-FFF2-40B4-BE49-F238E27FC236}">
                <a16:creationId xmlns:a16="http://schemas.microsoft.com/office/drawing/2014/main" id="{7C6C6F3E-DC33-4D7E-916C-04C7EC6F377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918206" y="5836759"/>
            <a:ext cx="217889" cy="229964"/>
          </a:xfrm>
          <a:prstGeom prst="rect">
            <a:avLst/>
          </a:prstGeom>
        </p:spPr>
      </p:pic>
      <p:sp>
        <p:nvSpPr>
          <p:cNvPr id="72" name="Rectangle 71">
            <a:extLst>
              <a:ext uri="{FF2B5EF4-FFF2-40B4-BE49-F238E27FC236}">
                <a16:creationId xmlns:a16="http://schemas.microsoft.com/office/drawing/2014/main" id="{A081E8FF-B716-4E9D-B135-3520B9601D3B}"/>
              </a:ext>
            </a:extLst>
          </p:cNvPr>
          <p:cNvSpPr>
            <a:spLocks noChangeAspect="1"/>
          </p:cNvSpPr>
          <p:nvPr/>
        </p:nvSpPr>
        <p:spPr>
          <a:xfrm>
            <a:off x="3858591" y="3308811"/>
            <a:ext cx="300364" cy="36924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1">
                <a:ln>
                  <a:noFill/>
                </a:ln>
                <a:solidFill>
                  <a:srgbClr val="44546A">
                    <a:lumMod val="75000"/>
                  </a:srgbClr>
                </a:solidFill>
                <a:effectLst/>
                <a:uLnTx/>
                <a:uFillTx/>
                <a:latin typeface="Verdana" panose="020B0604030504040204" pitchFamily="34" charset="0"/>
                <a:ea typeface="Verdana" panose="020B0604030504040204" pitchFamily="34" charset="0"/>
                <a:cs typeface="+mn-cs"/>
              </a:rPr>
              <a:t>*</a:t>
            </a:r>
            <a:endParaRPr kumimoji="0" lang="en-GB" sz="18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6C13DECC-BF2A-DAB1-3D00-1B55A4F8B9F0}"/>
              </a:ext>
            </a:extLst>
          </p:cNvPr>
          <p:cNvSpPr>
            <a:spLocks noGrp="1"/>
          </p:cNvSpPr>
          <p:nvPr>
            <p:ph type="sldNum" sz="quarter" idx="12"/>
          </p:nvPr>
        </p:nvSpPr>
        <p:spPr/>
        <p:txBody>
          <a:bodyPr/>
          <a:lstStyle/>
          <a:p>
            <a:fld id="{9259AF2F-52C6-9B46-B8B2-0579234AE62E}" type="slidenum">
              <a:rPr lang="en-US" smtClean="0"/>
              <a:t>5</a:t>
            </a:fld>
            <a:endParaRPr lang="en-US"/>
          </a:p>
        </p:txBody>
      </p:sp>
    </p:spTree>
    <p:extLst>
      <p:ext uri="{BB962C8B-B14F-4D97-AF65-F5344CB8AC3E}">
        <p14:creationId xmlns:p14="http://schemas.microsoft.com/office/powerpoint/2010/main" val="1384166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EBB677-95F3-4DB0-B015-F312BF481FC3}"/>
              </a:ext>
            </a:extLst>
          </p:cNvPr>
          <p:cNvSpPr txBox="1"/>
          <p:nvPr/>
        </p:nvSpPr>
        <p:spPr>
          <a:xfrm>
            <a:off x="585776" y="6478038"/>
            <a:ext cx="2786137" cy="36924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B04312C1-85E5-4214-AA0E-BF6EE53DBF17}"/>
              </a:ext>
            </a:extLst>
          </p:cNvPr>
          <p:cNvPicPr/>
          <p:nvPr/>
        </p:nvPicPr>
        <p:blipFill>
          <a:blip r:embed="rId3"/>
          <a:stretch>
            <a:fillRect/>
          </a:stretch>
        </p:blipFill>
        <p:spPr>
          <a:xfrm>
            <a:off x="1202635" y="1677566"/>
            <a:ext cx="9949069" cy="4383157"/>
          </a:xfrm>
          <a:prstGeom prst="rect">
            <a:avLst/>
          </a:prstGeom>
        </p:spPr>
      </p:pic>
      <p:sp>
        <p:nvSpPr>
          <p:cNvPr id="8" name="Title 1">
            <a:extLst>
              <a:ext uri="{FF2B5EF4-FFF2-40B4-BE49-F238E27FC236}">
                <a16:creationId xmlns:a16="http://schemas.microsoft.com/office/drawing/2014/main" id="{A86CA0C7-5DFE-4346-A4DA-BC9532713C60}"/>
              </a:ext>
            </a:extLst>
          </p:cNvPr>
          <p:cNvSpPr txBox="1">
            <a:spLocks/>
          </p:cNvSpPr>
          <p:nvPr/>
        </p:nvSpPr>
        <p:spPr>
          <a:xfrm>
            <a:off x="0" y="236574"/>
            <a:ext cx="12184418" cy="428572"/>
          </a:xfrm>
          <a:prstGeom prst="rect">
            <a:avLst/>
          </a:prstGeom>
        </p:spPr>
        <p:txBody>
          <a:bodyPr vert="horz" lIns="121871" tIns="60935" rIns="121871" bIns="60935"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Results Based Management at WMO</a:t>
            </a:r>
          </a:p>
        </p:txBody>
      </p:sp>
      <p:sp>
        <p:nvSpPr>
          <p:cNvPr id="2" name="Slide Number Placeholder 1">
            <a:extLst>
              <a:ext uri="{FF2B5EF4-FFF2-40B4-BE49-F238E27FC236}">
                <a16:creationId xmlns:a16="http://schemas.microsoft.com/office/drawing/2014/main" id="{351B18CF-BF9D-A71E-DED9-7880ACAD5E13}"/>
              </a:ext>
            </a:extLst>
          </p:cNvPr>
          <p:cNvSpPr>
            <a:spLocks noGrp="1"/>
          </p:cNvSpPr>
          <p:nvPr>
            <p:ph type="sldNum" sz="quarter" idx="12"/>
          </p:nvPr>
        </p:nvSpPr>
        <p:spPr/>
        <p:txBody>
          <a:bodyPr/>
          <a:lstStyle/>
          <a:p>
            <a:fld id="{F966D8DB-6457-4B9B-9958-7C11975F88BF}" type="slidenum">
              <a:rPr lang="en-GB" smtClean="0"/>
              <a:t>6</a:t>
            </a:fld>
            <a:endParaRPr lang="en-GB"/>
          </a:p>
        </p:txBody>
      </p:sp>
    </p:spTree>
    <p:extLst>
      <p:ext uri="{BB962C8B-B14F-4D97-AF65-F5344CB8AC3E}">
        <p14:creationId xmlns:p14="http://schemas.microsoft.com/office/powerpoint/2010/main" val="6674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BE8414-56E1-40D0-AF88-B8BBC4BB3843}"/>
              </a:ext>
            </a:extLst>
          </p:cNvPr>
          <p:cNvSpPr/>
          <p:nvPr/>
        </p:nvSpPr>
        <p:spPr>
          <a:xfrm>
            <a:off x="1" y="648193"/>
            <a:ext cx="12192000" cy="103692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p:cNvSpPr txBox="1">
            <a:spLocks/>
          </p:cNvSpPr>
          <p:nvPr/>
        </p:nvSpPr>
        <p:spPr>
          <a:xfrm>
            <a:off x="208089" y="191685"/>
            <a:ext cx="9594310" cy="1855776"/>
          </a:xfrm>
          <a:prstGeom prst="rect">
            <a:avLst/>
          </a:prstGeom>
        </p:spPr>
        <p:txBody>
          <a:bodyPr vert="horz" lIns="121871" tIns="60935" rIns="121871" bIns="60935"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1200"/>
              </a:spcAft>
              <a:buClrTx/>
              <a:buSzTx/>
              <a:buFont typeface="Arial"/>
              <a:buNone/>
              <a:tabLst/>
              <a:defRPr/>
            </a:pPr>
            <a:endParaRPr kumimoji="0" lang="en-US" sz="20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ct val="20000"/>
              </a:spcBef>
              <a:spcAft>
                <a:spcPts val="600"/>
              </a:spcAft>
              <a:buClrTx/>
              <a:buSzTx/>
              <a:buFont typeface="Arial"/>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Presents </a:t>
            </a:r>
            <a:r>
              <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the results chain</a:t>
            </a:r>
          </a:p>
          <a:p>
            <a:pPr marL="742950" marR="0" lvl="1" indent="-285750" algn="l" defTabSz="457200" rtl="0" eaLnBrk="1" fontAlgn="auto" latinLnBrk="0" hangingPunct="1">
              <a:lnSpc>
                <a:spcPct val="100000"/>
              </a:lnSpc>
              <a:spcBef>
                <a:spcPct val="20000"/>
              </a:spcBef>
              <a:spcAft>
                <a:spcPts val="60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Calibri" panose="020F0502020204030204" pitchFamily="34" charset="0"/>
              </a:rPr>
              <a:t>LTG (impact) → SO (outcome) → Focus Area (intermediary outcome) → Output</a:t>
            </a:r>
            <a:endPar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1" name="Title 1">
            <a:extLst>
              <a:ext uri="{FF2B5EF4-FFF2-40B4-BE49-F238E27FC236}">
                <a16:creationId xmlns:a16="http://schemas.microsoft.com/office/drawing/2014/main" id="{2EB22F74-3963-409F-BABE-CA6B885D838A}"/>
              </a:ext>
            </a:extLst>
          </p:cNvPr>
          <p:cNvSpPr txBox="1">
            <a:spLocks/>
          </p:cNvSpPr>
          <p:nvPr/>
        </p:nvSpPr>
        <p:spPr>
          <a:xfrm>
            <a:off x="-127311" y="84648"/>
            <a:ext cx="12184418" cy="428572"/>
          </a:xfrm>
          <a:prstGeom prst="rect">
            <a:avLst/>
          </a:prstGeom>
        </p:spPr>
        <p:txBody>
          <a:bodyPr vert="horz" lIns="121871" tIns="60935" rIns="121871" bIns="60935"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WMO Operating Plan 2024-2027</a:t>
            </a:r>
          </a:p>
        </p:txBody>
      </p:sp>
      <p:pic>
        <p:nvPicPr>
          <p:cNvPr id="2" name="Picture 1">
            <a:extLst>
              <a:ext uri="{FF2B5EF4-FFF2-40B4-BE49-F238E27FC236}">
                <a16:creationId xmlns:a16="http://schemas.microsoft.com/office/drawing/2014/main" id="{ED2F96DB-C75A-437A-B56B-A8B2234D98B7}"/>
              </a:ext>
            </a:extLst>
          </p:cNvPr>
          <p:cNvPicPr>
            <a:picLocks noChangeAspect="1"/>
          </p:cNvPicPr>
          <p:nvPr/>
        </p:nvPicPr>
        <p:blipFill>
          <a:blip r:embed="rId3"/>
          <a:stretch>
            <a:fillRect/>
          </a:stretch>
        </p:blipFill>
        <p:spPr>
          <a:xfrm>
            <a:off x="1336699" y="1704975"/>
            <a:ext cx="8801100" cy="5153025"/>
          </a:xfrm>
          <a:prstGeom prst="rect">
            <a:avLst/>
          </a:prstGeom>
        </p:spPr>
      </p:pic>
      <p:sp>
        <p:nvSpPr>
          <p:cNvPr id="16" name="Oval 15">
            <a:extLst>
              <a:ext uri="{FF2B5EF4-FFF2-40B4-BE49-F238E27FC236}">
                <a16:creationId xmlns:a16="http://schemas.microsoft.com/office/drawing/2014/main" id="{D8716A2E-841A-40BA-AAD5-D5618182E9B8}"/>
              </a:ext>
            </a:extLst>
          </p:cNvPr>
          <p:cNvSpPr/>
          <p:nvPr/>
        </p:nvSpPr>
        <p:spPr>
          <a:xfrm>
            <a:off x="1150406" y="3744145"/>
            <a:ext cx="4054208" cy="293918"/>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963CDC76-8A4B-4E69-A6DA-F2693E8729A1}"/>
              </a:ext>
            </a:extLst>
          </p:cNvPr>
          <p:cNvSpPr/>
          <p:nvPr/>
        </p:nvSpPr>
        <p:spPr>
          <a:xfrm>
            <a:off x="2011533" y="3535302"/>
            <a:ext cx="3193081" cy="280846"/>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FD97CB88-27D4-4932-A960-7D7A603DEFD3}"/>
              </a:ext>
            </a:extLst>
          </p:cNvPr>
          <p:cNvSpPr/>
          <p:nvPr/>
        </p:nvSpPr>
        <p:spPr>
          <a:xfrm>
            <a:off x="2032867" y="1704975"/>
            <a:ext cx="7284294" cy="349519"/>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7BEB747F-8BD8-43C0-8170-D51B5B3FE20E}"/>
              </a:ext>
            </a:extLst>
          </p:cNvPr>
          <p:cNvSpPr/>
          <p:nvPr/>
        </p:nvSpPr>
        <p:spPr>
          <a:xfrm>
            <a:off x="1347545" y="4755766"/>
            <a:ext cx="1370643" cy="254244"/>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0F2FF92C-611A-0251-6797-10EBEF0A801E}"/>
              </a:ext>
            </a:extLst>
          </p:cNvPr>
          <p:cNvSpPr>
            <a:spLocks noGrp="1"/>
          </p:cNvSpPr>
          <p:nvPr>
            <p:ph type="sldNum" sz="quarter" idx="12"/>
          </p:nvPr>
        </p:nvSpPr>
        <p:spPr/>
        <p:txBody>
          <a:bodyPr/>
          <a:lstStyle/>
          <a:p>
            <a:fld id="{F966D8DB-6457-4B9B-9958-7C11975F88BF}" type="slidenum">
              <a:rPr lang="en-GB" smtClean="0"/>
              <a:t>7</a:t>
            </a:fld>
            <a:endParaRPr lang="en-GB"/>
          </a:p>
        </p:txBody>
      </p:sp>
    </p:spTree>
    <p:extLst>
      <p:ext uri="{BB962C8B-B14F-4D97-AF65-F5344CB8AC3E}">
        <p14:creationId xmlns:p14="http://schemas.microsoft.com/office/powerpoint/2010/main" val="332933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BE8414-56E1-40D0-AF88-B8BBC4BB3843}"/>
              </a:ext>
            </a:extLst>
          </p:cNvPr>
          <p:cNvSpPr/>
          <p:nvPr/>
        </p:nvSpPr>
        <p:spPr>
          <a:xfrm>
            <a:off x="0" y="543091"/>
            <a:ext cx="12192000" cy="103692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p:cNvSpPr txBox="1">
            <a:spLocks/>
          </p:cNvSpPr>
          <p:nvPr/>
        </p:nvSpPr>
        <p:spPr>
          <a:xfrm>
            <a:off x="237906" y="11234"/>
            <a:ext cx="9594310" cy="1855776"/>
          </a:xfrm>
          <a:prstGeom prst="rect">
            <a:avLst/>
          </a:prstGeom>
        </p:spPr>
        <p:txBody>
          <a:bodyPr vert="horz" lIns="121871" tIns="60935" rIns="121871" bIns="60935"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1200"/>
              </a:spcAft>
              <a:buClrTx/>
              <a:buSzTx/>
              <a:buFont typeface="Arial"/>
              <a:buNone/>
              <a:tabLst/>
              <a:defRPr/>
            </a:pPr>
            <a:endParaRPr kumimoji="0" lang="en-US" sz="20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ct val="20000"/>
              </a:spcBef>
              <a:spcAft>
                <a:spcPts val="600"/>
              </a:spcAft>
              <a:buClrTx/>
              <a:buSzTx/>
              <a:buFont typeface="Arial"/>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Presents </a:t>
            </a:r>
            <a:r>
              <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the metrics</a:t>
            </a:r>
          </a:p>
          <a:p>
            <a:pPr marL="742950" marR="0" lvl="1" indent="-285750" algn="l" defTabSz="457200" rtl="0" eaLnBrk="1" fontAlgn="auto" latinLnBrk="0" hangingPunct="1">
              <a:lnSpc>
                <a:spcPct val="100000"/>
              </a:lnSpc>
              <a:spcBef>
                <a:spcPct val="20000"/>
              </a:spcBef>
              <a:spcAft>
                <a:spcPts val="60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Key Performance Indicators (at strategic level)</a:t>
            </a:r>
          </a:p>
          <a:p>
            <a:pPr marL="742950" marR="0" lvl="1" indent="-285750" algn="l" defTabSz="457200" rtl="0" eaLnBrk="1" fontAlgn="auto" latinLnBrk="0" hangingPunct="1">
              <a:lnSpc>
                <a:spcPct val="100000"/>
              </a:lnSpc>
              <a:spcBef>
                <a:spcPct val="20000"/>
              </a:spcBef>
              <a:spcAft>
                <a:spcPts val="60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Milestones (at operational level)</a:t>
            </a:r>
          </a:p>
        </p:txBody>
      </p:sp>
      <p:sp>
        <p:nvSpPr>
          <p:cNvPr id="11" name="Title 1">
            <a:extLst>
              <a:ext uri="{FF2B5EF4-FFF2-40B4-BE49-F238E27FC236}">
                <a16:creationId xmlns:a16="http://schemas.microsoft.com/office/drawing/2014/main" id="{2EB22F74-3963-409F-BABE-CA6B885D838A}"/>
              </a:ext>
            </a:extLst>
          </p:cNvPr>
          <p:cNvSpPr txBox="1">
            <a:spLocks/>
          </p:cNvSpPr>
          <p:nvPr/>
        </p:nvSpPr>
        <p:spPr>
          <a:xfrm>
            <a:off x="-127311" y="84648"/>
            <a:ext cx="12184418" cy="428572"/>
          </a:xfrm>
          <a:prstGeom prst="rect">
            <a:avLst/>
          </a:prstGeom>
        </p:spPr>
        <p:txBody>
          <a:bodyPr vert="horz" lIns="121871" tIns="60935" rIns="121871" bIns="60935"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WMO Operating Plan 2024-2027</a:t>
            </a:r>
          </a:p>
        </p:txBody>
      </p:sp>
      <p:pic>
        <p:nvPicPr>
          <p:cNvPr id="4" name="Picture 3">
            <a:extLst>
              <a:ext uri="{FF2B5EF4-FFF2-40B4-BE49-F238E27FC236}">
                <a16:creationId xmlns:a16="http://schemas.microsoft.com/office/drawing/2014/main" id="{40C1AC53-160F-40E2-89EC-E95EB8493275}"/>
              </a:ext>
            </a:extLst>
          </p:cNvPr>
          <p:cNvPicPr>
            <a:picLocks noChangeAspect="1"/>
          </p:cNvPicPr>
          <p:nvPr/>
        </p:nvPicPr>
        <p:blipFill>
          <a:blip r:embed="rId3"/>
          <a:stretch>
            <a:fillRect/>
          </a:stretch>
        </p:blipFill>
        <p:spPr>
          <a:xfrm>
            <a:off x="0" y="1940424"/>
            <a:ext cx="12192000" cy="4616046"/>
          </a:xfrm>
          <a:prstGeom prst="rect">
            <a:avLst/>
          </a:prstGeom>
        </p:spPr>
      </p:pic>
      <p:sp>
        <p:nvSpPr>
          <p:cNvPr id="12" name="Oval 11">
            <a:extLst>
              <a:ext uri="{FF2B5EF4-FFF2-40B4-BE49-F238E27FC236}">
                <a16:creationId xmlns:a16="http://schemas.microsoft.com/office/drawing/2014/main" id="{B8E3BF68-1007-4120-B84D-8AA7CEC99ECC}"/>
              </a:ext>
            </a:extLst>
          </p:cNvPr>
          <p:cNvSpPr/>
          <p:nvPr/>
        </p:nvSpPr>
        <p:spPr>
          <a:xfrm>
            <a:off x="-258417" y="2156791"/>
            <a:ext cx="5446643" cy="1669774"/>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96176FBC-21EC-4E5B-B26B-9160FFCB55AB}"/>
              </a:ext>
            </a:extLst>
          </p:cNvPr>
          <p:cNvSpPr/>
          <p:nvPr/>
        </p:nvSpPr>
        <p:spPr>
          <a:xfrm>
            <a:off x="4522303" y="3510581"/>
            <a:ext cx="1709531" cy="3119303"/>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10258311-0C98-E43B-0B01-E278517FE982}"/>
              </a:ext>
            </a:extLst>
          </p:cNvPr>
          <p:cNvSpPr>
            <a:spLocks noGrp="1"/>
          </p:cNvSpPr>
          <p:nvPr>
            <p:ph type="sldNum" sz="quarter" idx="12"/>
          </p:nvPr>
        </p:nvSpPr>
        <p:spPr/>
        <p:txBody>
          <a:bodyPr/>
          <a:lstStyle/>
          <a:p>
            <a:fld id="{F966D8DB-6457-4B9B-9958-7C11975F88BF}" type="slidenum">
              <a:rPr lang="en-GB" smtClean="0"/>
              <a:t>8</a:t>
            </a:fld>
            <a:endParaRPr lang="en-GB"/>
          </a:p>
        </p:txBody>
      </p:sp>
    </p:spTree>
    <p:extLst>
      <p:ext uri="{BB962C8B-B14F-4D97-AF65-F5344CB8AC3E}">
        <p14:creationId xmlns:p14="http://schemas.microsoft.com/office/powerpoint/2010/main" val="3972160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37906" y="94103"/>
            <a:ext cx="9594310" cy="1855776"/>
          </a:xfrm>
          <a:prstGeom prst="rect">
            <a:avLst/>
          </a:prstGeom>
        </p:spPr>
        <p:txBody>
          <a:bodyPr vert="horz" lIns="121871" tIns="60935" rIns="121871" bIns="60935"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1200"/>
              </a:spcAft>
              <a:buClrTx/>
              <a:buSzTx/>
              <a:buFont typeface="Arial"/>
              <a:buNone/>
              <a:tabLst/>
              <a:defRPr/>
            </a:pPr>
            <a:endParaRPr kumimoji="0" lang="en-US" sz="20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endParaRPr>
          </a:p>
        </p:txBody>
      </p:sp>
      <p:sp>
        <p:nvSpPr>
          <p:cNvPr id="11" name="Title 1">
            <a:extLst>
              <a:ext uri="{FF2B5EF4-FFF2-40B4-BE49-F238E27FC236}">
                <a16:creationId xmlns:a16="http://schemas.microsoft.com/office/drawing/2014/main" id="{2EB22F74-3963-409F-BABE-CA6B885D838A}"/>
              </a:ext>
            </a:extLst>
          </p:cNvPr>
          <p:cNvSpPr txBox="1">
            <a:spLocks/>
          </p:cNvSpPr>
          <p:nvPr/>
        </p:nvSpPr>
        <p:spPr>
          <a:xfrm>
            <a:off x="-127311" y="84648"/>
            <a:ext cx="12184418" cy="428572"/>
          </a:xfrm>
          <a:prstGeom prst="rect">
            <a:avLst/>
          </a:prstGeom>
        </p:spPr>
        <p:txBody>
          <a:bodyPr vert="horz" lIns="121871" tIns="60935" rIns="121871" bIns="60935"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WMO Operating Plan 2024-2027</a:t>
            </a:r>
          </a:p>
        </p:txBody>
      </p:sp>
      <p:pic>
        <p:nvPicPr>
          <p:cNvPr id="2" name="Picture 1">
            <a:extLst>
              <a:ext uri="{FF2B5EF4-FFF2-40B4-BE49-F238E27FC236}">
                <a16:creationId xmlns:a16="http://schemas.microsoft.com/office/drawing/2014/main" id="{84CC1127-FE1C-428E-BB2E-29EAAB2D07C2}"/>
              </a:ext>
            </a:extLst>
          </p:cNvPr>
          <p:cNvPicPr>
            <a:picLocks noChangeAspect="1"/>
          </p:cNvPicPr>
          <p:nvPr/>
        </p:nvPicPr>
        <p:blipFill>
          <a:blip r:embed="rId3"/>
          <a:stretch>
            <a:fillRect/>
          </a:stretch>
        </p:blipFill>
        <p:spPr>
          <a:xfrm>
            <a:off x="7582" y="1877429"/>
            <a:ext cx="11082008" cy="4895567"/>
          </a:xfrm>
          <a:prstGeom prst="rect">
            <a:avLst/>
          </a:prstGeom>
        </p:spPr>
      </p:pic>
      <p:sp>
        <p:nvSpPr>
          <p:cNvPr id="8" name="Oval 7">
            <a:extLst>
              <a:ext uri="{FF2B5EF4-FFF2-40B4-BE49-F238E27FC236}">
                <a16:creationId xmlns:a16="http://schemas.microsoft.com/office/drawing/2014/main" id="{C8618F29-4541-4C54-9C8A-4E3E7CEB0556}"/>
              </a:ext>
            </a:extLst>
          </p:cNvPr>
          <p:cNvSpPr/>
          <p:nvPr/>
        </p:nvSpPr>
        <p:spPr>
          <a:xfrm>
            <a:off x="6487427" y="3182505"/>
            <a:ext cx="4918510" cy="3670987"/>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AC9D667-8614-4D03-B4D4-9660DB80E857}"/>
              </a:ext>
            </a:extLst>
          </p:cNvPr>
          <p:cNvSpPr/>
          <p:nvPr/>
        </p:nvSpPr>
        <p:spPr>
          <a:xfrm>
            <a:off x="7582" y="548687"/>
            <a:ext cx="12192000" cy="1190933"/>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ontent Placeholder 2">
            <a:extLst>
              <a:ext uri="{FF2B5EF4-FFF2-40B4-BE49-F238E27FC236}">
                <a16:creationId xmlns:a16="http://schemas.microsoft.com/office/drawing/2014/main" id="{C0E5E502-8EB7-4C6C-9403-F733FF6C15E3}"/>
              </a:ext>
            </a:extLst>
          </p:cNvPr>
          <p:cNvSpPr txBox="1">
            <a:spLocks/>
          </p:cNvSpPr>
          <p:nvPr/>
        </p:nvSpPr>
        <p:spPr>
          <a:xfrm>
            <a:off x="237906" y="94103"/>
            <a:ext cx="11946512" cy="1855776"/>
          </a:xfrm>
          <a:prstGeom prst="rect">
            <a:avLst/>
          </a:prstGeom>
        </p:spPr>
        <p:txBody>
          <a:bodyPr vert="horz" lIns="121871" tIns="60935" rIns="121871" bIns="60935"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1200"/>
              </a:spcAft>
              <a:buClrTx/>
              <a:buSzTx/>
              <a:buFont typeface="Arial"/>
              <a:buNone/>
              <a:tabLst/>
              <a:defRPr/>
            </a:pPr>
            <a:endParaRPr kumimoji="0" lang="en-US" sz="2000" b="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ct val="20000"/>
              </a:spcBef>
              <a:spcAft>
                <a:spcPts val="600"/>
              </a:spcAft>
              <a:buClrTx/>
              <a:buSzTx/>
              <a:buFont typeface="Arial"/>
              <a:buNone/>
              <a:tabLst/>
              <a:defRPr/>
            </a:pPr>
            <a:r>
              <a:rPr kumimoji="0" lang="en-GB"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Identifies </a:t>
            </a:r>
            <a:r>
              <a:rPr kumimoji="0" lang="en-GB"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the governance bodies </a:t>
            </a:r>
            <a:r>
              <a:rPr kumimoji="0" lang="en-GB"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expected to contribute to implementation</a:t>
            </a:r>
            <a:endParaRPr kumimoji="0" lang="en-GB"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lvl="1">
              <a:spcAft>
                <a:spcPts val="600"/>
              </a:spcAft>
              <a:buFont typeface="Wingdings" panose="05000000000000000000" pitchFamily="2" charset="2"/>
              <a:buChar char="Ø"/>
              <a:defRPr/>
            </a:pPr>
            <a:r>
              <a:rPr kumimoji="0" lang="en-GB" sz="1600" b="0" i="0" u="none" strike="noStrike" kern="1200" cap="none" spc="0" normalizeH="0" baseline="0" noProof="0" dirty="0">
                <a:ln>
                  <a:noFill/>
                </a:ln>
                <a:effectLst/>
                <a:uLnTx/>
                <a:uFillTx/>
                <a:latin typeface="Verdana"/>
                <a:ea typeface="Verdana"/>
              </a:rPr>
              <a:t>Integrated planning</a:t>
            </a:r>
            <a:r>
              <a:rPr lang="en-GB" sz="1600" dirty="0">
                <a:latin typeface="Verdana"/>
                <a:ea typeface="Verdana"/>
              </a:rPr>
              <a:t> </a:t>
            </a:r>
          </a:p>
          <a:p>
            <a:pPr marL="742950" marR="0" lvl="1" indent="-285750" algn="l" defTabSz="457200">
              <a:lnSpc>
                <a:spcPct val="100000"/>
              </a:lnSpc>
              <a:spcBef>
                <a:spcPct val="20000"/>
              </a:spcBef>
              <a:spcAft>
                <a:spcPts val="600"/>
              </a:spcAft>
              <a:buClrTx/>
              <a:buSzTx/>
              <a:buFont typeface="Wingdings" panose="05000000000000000000" pitchFamily="2" charset="2"/>
              <a:buChar char="Ø"/>
              <a:tabLst/>
              <a:defRPr/>
            </a:pPr>
            <a:r>
              <a:rPr lang="en-GB" sz="1600" dirty="0">
                <a:latin typeface="Verdana"/>
                <a:ea typeface="Verdana"/>
              </a:rPr>
              <a:t>Use</a:t>
            </a:r>
            <a:r>
              <a:rPr kumimoji="0" lang="en-GB" sz="1600" b="0" i="0" u="none" strike="noStrike" kern="1200" cap="none" spc="0" normalizeH="0" baseline="0" noProof="0" dirty="0">
                <a:ln>
                  <a:noFill/>
                </a:ln>
                <a:effectLst/>
                <a:uLnTx/>
                <a:uFillTx/>
                <a:latin typeface="Verdana"/>
                <a:ea typeface="Verdana"/>
              </a:rPr>
              <a:t> as a basis for TC/RB/RA work programmes</a:t>
            </a:r>
            <a:endParaRPr lang="en-GB" dirty="0"/>
          </a:p>
        </p:txBody>
      </p:sp>
      <p:sp>
        <p:nvSpPr>
          <p:cNvPr id="3" name="Slide Number Placeholder 2">
            <a:extLst>
              <a:ext uri="{FF2B5EF4-FFF2-40B4-BE49-F238E27FC236}">
                <a16:creationId xmlns:a16="http://schemas.microsoft.com/office/drawing/2014/main" id="{A5152766-DE55-4DD1-2C19-7338DADE4E82}"/>
              </a:ext>
            </a:extLst>
          </p:cNvPr>
          <p:cNvSpPr>
            <a:spLocks noGrp="1"/>
          </p:cNvSpPr>
          <p:nvPr>
            <p:ph type="sldNum" sz="quarter" idx="12"/>
          </p:nvPr>
        </p:nvSpPr>
        <p:spPr/>
        <p:txBody>
          <a:bodyPr/>
          <a:lstStyle/>
          <a:p>
            <a:fld id="{F966D8DB-6457-4B9B-9958-7C11975F88BF}" type="slidenum">
              <a:rPr lang="en-GB" smtClean="0"/>
              <a:t>9</a:t>
            </a:fld>
            <a:endParaRPr lang="en-GB"/>
          </a:p>
        </p:txBody>
      </p:sp>
    </p:spTree>
    <p:extLst>
      <p:ext uri="{BB962C8B-B14F-4D97-AF65-F5344CB8AC3E}">
        <p14:creationId xmlns:p14="http://schemas.microsoft.com/office/powerpoint/2010/main" val="2199365627"/>
      </p:ext>
    </p:extLst>
  </p:cSld>
  <p:clrMapOvr>
    <a:masterClrMapping/>
  </p:clrMapOvr>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0001108_Welcome to Powerpoint 2016_CLR_v2" id="{CAB9082A-965C-42BE-8170-C940D3319B60}" vid="{82B84162-888A-4FD2-BEC9-B29B6DB2C7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992D0F8FE95D4895F163129EBD78BE" ma:contentTypeVersion="" ma:contentTypeDescription="Create a new document." ma:contentTypeScope="" ma:versionID="da797970864175fcde6371f6a60ba74f">
  <xsd:schema xmlns:xsd="http://www.w3.org/2001/XMLSchema" xmlns:xs="http://www.w3.org/2001/XMLSchema" xmlns:p="http://schemas.microsoft.com/office/2006/metadata/properties" xmlns:ns2="1c5fc8e0-0999-4fb6-bf1f-7ab008e6dd1d" targetNamespace="http://schemas.microsoft.com/office/2006/metadata/properties" ma:root="true" ma:fieldsID="4b90bfc561bd565481a8f67666d1c250" ns2:_="">
    <xsd:import namespace="1c5fc8e0-0999-4fb6-bf1f-7ab008e6dd1d"/>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5fc8e0-0999-4fb6-bf1f-7ab008e6dd1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5E2C529-2CDF-470A-99E9-75CC80716E25}"/>
</file>

<file path=customXml/itemProps2.xml><?xml version="1.0" encoding="utf-8"?>
<ds:datastoreItem xmlns:ds="http://schemas.openxmlformats.org/officeDocument/2006/customXml" ds:itemID="{7EE8C63A-4744-4DE4-BB49-0FF0B5375C60}">
  <ds:schemaRefs>
    <ds:schemaRef ds:uri="http://schemas.microsoft.com/sharepoint/v3/contenttype/forms"/>
  </ds:schemaRefs>
</ds:datastoreItem>
</file>

<file path=customXml/itemProps3.xml><?xml version="1.0" encoding="utf-8"?>
<ds:datastoreItem xmlns:ds="http://schemas.openxmlformats.org/officeDocument/2006/customXml" ds:itemID="{950072C5-DDE0-4258-BA7A-4D4B80DFA632}">
  <ds:schemaRefs>
    <ds:schemaRef ds:uri="http://www.w3.org/XML/1998/namespace"/>
    <ds:schemaRef ds:uri="http://schemas.microsoft.com/office/2006/documentManagement/types"/>
    <ds:schemaRef ds:uri="http://purl.org/dc/dcmitype/"/>
    <ds:schemaRef ds:uri="e1ea5536-24b9-4260-9b17-7e1470af8550"/>
    <ds:schemaRef ds:uri="http://schemas.microsoft.com/office/2006/metadata/properties"/>
    <ds:schemaRef ds:uri="http://purl.org/dc/terms/"/>
    <ds:schemaRef ds:uri="http://schemas.microsoft.com/office/infopath/2007/PartnerControls"/>
    <ds:schemaRef ds:uri="http://schemas.openxmlformats.org/package/2006/metadata/core-properties"/>
    <ds:schemaRef ds:uri="04082013-c614-43e8-8f56-8882751e3115"/>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Welcome to PowerPoint</Template>
  <TotalTime>0</TotalTime>
  <Words>2985</Words>
  <Application>Microsoft Office PowerPoint</Application>
  <PresentationFormat>Widescreen</PresentationFormat>
  <Paragraphs>587</Paragraphs>
  <Slides>41</Slides>
  <Notes>10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41</vt:i4>
      </vt:variant>
    </vt:vector>
  </HeadingPairs>
  <TitlesOfParts>
    <vt:vector size="53" baseType="lpstr">
      <vt:lpstr>Arial</vt:lpstr>
      <vt:lpstr>Calibri</vt:lpstr>
      <vt:lpstr>Calibri Light</vt:lpstr>
      <vt:lpstr>Courier New</vt:lpstr>
      <vt:lpstr>Segoe UI</vt:lpstr>
      <vt:lpstr>Segoe UI Light</vt:lpstr>
      <vt:lpstr>Verdana</vt:lpstr>
      <vt:lpstr>Verdana-Bold</vt:lpstr>
      <vt:lpstr>Wingdings</vt:lpstr>
      <vt:lpstr>Wingdings,Sans-Serif</vt:lpstr>
      <vt:lpstr>WelcomeDoc</vt:lpstr>
      <vt:lpstr>Office Theme</vt:lpstr>
      <vt:lpstr>Maximum Expenditures for the nineteenth Financial Period (2024-2027)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Alignment with the Strategic and Operating Plan</vt:lpstr>
      <vt:lpstr>EC-75 Decision 11</vt:lpstr>
      <vt:lpstr>Report of FINAC-42</vt:lpstr>
      <vt:lpstr>Maximum Expenditure Scenarios Presented</vt:lpstr>
      <vt:lpstr>PowerPoint Presentation</vt:lpstr>
      <vt:lpstr>Historical Inflation </vt:lpstr>
      <vt:lpstr>Basis for Inflation Estimates</vt:lpstr>
      <vt:lpstr>Inflationary Impact by Scenario</vt:lpstr>
      <vt:lpstr>Economies and Efficiencies</vt:lpstr>
      <vt:lpstr>Economies and Efficiencies</vt:lpstr>
      <vt:lpstr>Secretary-General’s Proposal</vt:lpstr>
      <vt:lpstr>Secretary-General’s Proposal</vt:lpstr>
      <vt:lpstr>Secretary-General’s Proposal</vt:lpstr>
      <vt:lpstr>Secretary-General’s Proposal</vt:lpstr>
      <vt:lpstr>Secretary-General’s Proposal – Summary Components</vt:lpstr>
      <vt:lpstr>Secretary-General’s Proposal</vt:lpstr>
      <vt:lpstr>Zero Nominal Growth (ZNG) Scenario</vt:lpstr>
      <vt:lpstr>Zero Nominal Growth (ZNG) Scenario</vt:lpstr>
      <vt:lpstr>Zero Nominal Growth (ZNG) Scenario</vt:lpstr>
      <vt:lpstr>Zero Nominal Growth (ZNG) Scenario – Summary Components</vt:lpstr>
      <vt:lpstr>Zero Nominal Growth (ZNG) Scenario</vt:lpstr>
      <vt:lpstr>Comparison of Elements within the Scenarios</vt:lpstr>
      <vt:lpstr>Apportioned Cost within the Scenarios</vt:lpstr>
      <vt:lpstr>View of Scenarios by Object of Expenditure</vt:lpstr>
      <vt:lpstr>Expenditure Trends in the 18th Financial Period</vt:lpstr>
      <vt:lpstr>2022 Regular Budget Implementation</vt:lpstr>
      <vt:lpstr>EC Role in Maximum Expenditures Review</vt:lpstr>
      <vt:lpstr>Roadmap for Maximum Expenditures Approval</vt:lpstr>
      <vt:lpstr>Remaining Process – Max Expenditures 2024-2027 </vt:lpstr>
      <vt:lpstr>Maximum Expenditures 2024-2027 – Draft EC Recommendation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EC-76-5 Maximum Expenditures 2024-2027</dc:title>
  <dc:creator/>
  <cp:keywords/>
  <cp:lastModifiedBy/>
  <cp:revision>170</cp:revision>
  <dcterms:created xsi:type="dcterms:W3CDTF">2022-04-07T07:46:08Z</dcterms:created>
  <dcterms:modified xsi:type="dcterms:W3CDTF">2023-02-24T14:07:24Z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0x0101002B992D0F8FE95D4895F163129EBD78BE</vt:lpwstr>
  </property>
  <property fmtid="{D5CDD505-2E9C-101B-9397-08002B2CF9AE}" pid="3" name="MediaServiceImageTags">
    <vt:lpwstr/>
  </property>
</Properties>
</file>